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Noto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g5T9sqqqbrKnun8BeewLGJjjqV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C714E6-AD83-4C5A-81B4-DC7B99F595F6}">
  <a:tblStyle styleId="{C2C714E6-AD83-4C5A-81B4-DC7B99F59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NotoSans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NotoSans-italic.fntdata"/><Relationship Id="rId36" Type="http://schemas.openxmlformats.org/officeDocument/2006/relationships/font" Target="fonts/NotoSans-bold.fntdata"/><Relationship Id="rId39" Type="http://customschemas.google.com/relationships/presentationmetadata" Target="metadata"/><Relationship Id="rId38" Type="http://schemas.openxmlformats.org/officeDocument/2006/relationships/font" Target="fonts/Noto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9fd0542e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Abstract</a:t>
            </a:r>
            <a:r>
              <a:rPr lang="en-GB"/>
              <a:t>: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The Collaborative OPen Omics (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COPO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) platform now includes dedicated support for submitting metadata from Single-cell and Spatial Transcriptomics experiments. Whether you're working with Single-cell Ribonucleic Acid Sequencing  (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scRNA-Seq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), Spatial Transcriptomics Fluorescence In Situ Hybridisation (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ST-FISH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) or Spatial Transcriptomics Sequencing (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ST-Seq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), COPO streamlines the process of structuring, validating, and submitting your metadata using established standards such as Darwin Core (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DwC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), Minimum Information about any (x) Sequence (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MIxS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) and Functional Annotation of Animal Genomes (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FAANG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This new configuration, tailored for single-cell workflows, also serves as a flexible tool that can be adapted to meet a wide range of metadata requirements across diverse omics domains. COPO does not enforce a fixed metadata model - instead, it supports user-defined metadata structures, making it easy to extend or modify worksheets, add fields and build manifests that suit your specific data submission types.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With integration to public repositories like the European Nucleotide Archive (ENA) and Zenodo, COPO helps ensure that your data is Findable, Accessible, Interoperable and Reusable (FAIR) with the scientific community.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Join this seminar to see how COPO can save you time, reduce submission errors and support your single-cell metadata submissions - while remaining fully adaptable for any other metadata needs you may have.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349fd0542e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6973816ec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6973816ec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6973816ec9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6a67fc6de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6a67fc6de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6a67fc6de3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6973816ec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6973816ec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6973816ec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b7d41ddad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6b7d41ddad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all components are included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component is connected by foreign key.</a:t>
            </a:r>
            <a:endParaRPr/>
          </a:p>
        </p:txBody>
      </p:sp>
      <p:sp>
        <p:nvSpPr>
          <p:cNvPr id="552" name="Google Shape;552;g36b7d41ddad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6973816ec9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6973816ec9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Study</a:t>
            </a:r>
            <a:r>
              <a:rPr lang="en-GB"/>
              <a:t> - is the project submitted in ENA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File</a:t>
            </a:r>
            <a:r>
              <a:rPr lang="en-GB"/>
              <a:t> - run and </a:t>
            </a:r>
            <a:r>
              <a:rPr lang="en-GB"/>
              <a:t>experiments</a:t>
            </a:r>
            <a:r>
              <a:rPr lang="en-GB"/>
              <a:t> are submitted to ENA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The whole manifest file including the data files is submitted to Zenodo.</a:t>
            </a:r>
            <a:endParaRPr/>
          </a:p>
        </p:txBody>
      </p:sp>
      <p:sp>
        <p:nvSpPr>
          <p:cNvPr id="576" name="Google Shape;576;g36973816ec9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973816ec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6973816ec9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</a:t>
            </a:r>
            <a:r>
              <a:rPr lang="en-GB"/>
              <a:t> stands for “Mandatory”</a:t>
            </a:r>
            <a:br>
              <a:rPr lang="en-GB"/>
            </a:br>
            <a:r>
              <a:rPr b="1" lang="en-GB"/>
              <a:t>O</a:t>
            </a:r>
            <a:r>
              <a:rPr lang="en-GB"/>
              <a:t> stands for “Optional”</a:t>
            </a:r>
            <a:endParaRPr/>
          </a:p>
        </p:txBody>
      </p:sp>
      <p:sp>
        <p:nvSpPr>
          <p:cNvPr id="585" name="Google Shape;585;g36973816ec9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6973816ec9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6973816ec9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Current </a:t>
            </a:r>
            <a:r>
              <a:rPr lang="en-GB"/>
              <a:t>validation</a:t>
            </a:r>
            <a:r>
              <a:rPr lang="en-GB"/>
              <a:t> fields. We are happy to support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Foreign key connects different components together.</a:t>
            </a:r>
            <a:endParaRPr/>
          </a:p>
        </p:txBody>
      </p:sp>
      <p:sp>
        <p:nvSpPr>
          <p:cNvPr id="594" name="Google Shape;594;g36973816ec9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b7d41ddad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b7d41ddad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will be no prefilled in the blank manifest</a:t>
            </a:r>
            <a:endParaRPr/>
          </a:p>
        </p:txBody>
      </p:sp>
      <p:sp>
        <p:nvSpPr>
          <p:cNvPr id="603" name="Google Shape;603;g36b7d41ddad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6b7d41ddad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6b7d41ddad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6b7d41ddad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6b7d41ddad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6b7d41ddad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36b7d41ddad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49fd0542e5_0_8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49fd0542e5_0_8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349fd0542e5_0_8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6b7d41ddad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6b7d41ddad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Genomics profile must be created first before </a:t>
            </a:r>
            <a:r>
              <a:rPr lang="en-GB"/>
              <a:t>single-cell manifests can be uploaded.</a:t>
            </a:r>
            <a:endParaRPr/>
          </a:p>
        </p:txBody>
      </p:sp>
      <p:sp>
        <p:nvSpPr>
          <p:cNvPr id="641" name="Google Shape;641;g36b7d41ddad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687cdc455a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g3687cdc455a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49fd0542e5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49fd0542e5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349fd0542e5_2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49fd0542e5_2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49fd0542e5_2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repositories have different submission requirements (xmls) so things like the validation, </a:t>
            </a:r>
            <a:r>
              <a:rPr lang="en-GB"/>
              <a:t>description</a:t>
            </a:r>
            <a:r>
              <a:rPr lang="en-GB"/>
              <a:t>  will be different.</a:t>
            </a:r>
            <a:endParaRPr/>
          </a:p>
        </p:txBody>
      </p:sp>
      <p:sp>
        <p:nvSpPr>
          <p:cNvPr id="685" name="Google Shape;685;g349fd0542e5_2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49fd0542e5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349fd0542e5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 of presentation</a:t>
            </a:r>
            <a:endParaRPr/>
          </a:p>
        </p:txBody>
      </p:sp>
      <p:sp>
        <p:nvSpPr>
          <p:cNvPr id="695" name="Google Shape;695;g349fd0542e5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9fd0542e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49fd0542e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Metadata is "data about data." It describes information like what a dataset is, who created it, when it was collected, how it was generated, and what it contains. It helps others understand, find, and use the data properly.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COPO acts as a data and metadata broker - it helps researchers organise, validate, and submit metadata according to community standards, making sure the data is well-described and ready for sharing in public repositories.</a:t>
            </a:r>
            <a:endParaRPr/>
          </a:p>
        </p:txBody>
      </p:sp>
      <p:sp>
        <p:nvSpPr>
          <p:cNvPr id="452" name="Google Shape;452;g349fd0542e5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973816ec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scRNA-Seq</a:t>
            </a:r>
            <a:r>
              <a:rPr lang="en-GB"/>
              <a:t> means </a:t>
            </a:r>
            <a:r>
              <a:rPr lang="en-GB"/>
              <a:t>Single-cell Ribonucleic Acid Sequencing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ST-FISH</a:t>
            </a:r>
            <a:r>
              <a:rPr lang="en-GB"/>
              <a:t> means Spatial Transcriptomics Fluorescence In Situ Hybridisation</a:t>
            </a:r>
            <a:br>
              <a:rPr lang="en-GB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DwC</a:t>
            </a:r>
            <a:r>
              <a:rPr lang="en-GB"/>
              <a:t> means Darwin Core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MIxS</a:t>
            </a:r>
            <a:r>
              <a:rPr lang="en-GB"/>
              <a:t> - Minimum Information about any (x) Sequence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ToL</a:t>
            </a:r>
            <a:r>
              <a:rPr lang="en-GB"/>
              <a:t> means Tree of Life (ToL)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FAANG</a:t>
            </a:r>
            <a:r>
              <a:rPr lang="en-GB"/>
              <a:t> - Functional Annotation of Animal Genomes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36973816ec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6a67fc6de3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- Samples are separate and should be uploaded first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- Existing sources from which single-cell data was derived from: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- Mapping In Vivo Nascent Chromatin with EdU and Sequencing (</a:t>
            </a:r>
            <a:r>
              <a:rPr lang="en-GB"/>
              <a:t>MINCE-Seq)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- Biodiversity Cell Atlas (BCA)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36a67fc6de3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6b7d41ddad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6b7d41ddad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Main spreadsheet file where all metadata is derived like column names like term_name, namespace, description, example, regex, allowed values, type,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Sample worksheet includes minimal sample metadata such as </a:t>
            </a:r>
            <a:r>
              <a:rPr b="1" lang="en-GB"/>
              <a:t>sample ID</a:t>
            </a:r>
            <a:r>
              <a:rPr lang="en-GB"/>
              <a:t>, </a:t>
            </a:r>
            <a:r>
              <a:rPr b="1" lang="en-GB"/>
              <a:t>scientific name</a:t>
            </a:r>
            <a:r>
              <a:rPr lang="en-GB"/>
              <a:t>, </a:t>
            </a:r>
            <a:r>
              <a:rPr b="1" lang="en-GB"/>
              <a:t>taxon ID </a:t>
            </a:r>
            <a:r>
              <a:rPr lang="en-GB"/>
              <a:t>and </a:t>
            </a:r>
            <a:r>
              <a:rPr b="1" lang="en-GB"/>
              <a:t>biosample accession</a:t>
            </a:r>
            <a:r>
              <a:rPr lang="en-GB"/>
              <a:t>. All other data are in separate sample manifests.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This setup does not apply to sample manifest setup as you’ll see in the next slide.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This was done so that existing samples can be reused. Same sample can be used for different types of experiments.</a:t>
            </a:r>
            <a:endParaRPr/>
          </a:p>
        </p:txBody>
      </p:sp>
      <p:sp>
        <p:nvSpPr>
          <p:cNvPr id="482" name="Google Shape;482;g36b7d41ddad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6973816ec9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6973816ec9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ENA sample checklists are owned by ENA. We update them daily from them.</a:t>
            </a:r>
            <a:endParaRPr/>
          </a:p>
        </p:txBody>
      </p:sp>
      <p:sp>
        <p:nvSpPr>
          <p:cNvPr id="492" name="Google Shape;492;g36973816ec9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6b7d41ddad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6b7d41ddad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ENA default sample checklist is used for submission.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DwC and FAANG manifests are generated from .xml files. We created them therefore they can be updated when necessary. The spreadsheets are generated from them.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FAANG terms are organism, specimen collection protocol, derived from, developmental stage, animal age at collection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DwC terms are cultivar, preparations (dropdown menu; how sample was preserved), tissue (dropdown menu), scientific name</a:t>
            </a:r>
            <a:endParaRPr/>
          </a:p>
        </p:txBody>
      </p:sp>
      <p:sp>
        <p:nvSpPr>
          <p:cNvPr id="502" name="Google Shape;502;g36b7d41ddad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6973816ec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6973816ec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single-cell manifest is downloaded directly from COPO, it will be prefilled sample </a:t>
            </a:r>
            <a:r>
              <a:rPr lang="en-GB"/>
              <a:t>metadata</a:t>
            </a:r>
            <a:r>
              <a:rPr lang="en-GB"/>
              <a:t> if any was submitted already in copo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it is downloaded from the single-cell schemas website, it will be de</a:t>
            </a:r>
            <a:endParaRPr/>
          </a:p>
        </p:txBody>
      </p:sp>
      <p:sp>
        <p:nvSpPr>
          <p:cNvPr id="513" name="Google Shape;513;g36973816ec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jpg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Relationship Id="rId5" Type="http://schemas.openxmlformats.org/officeDocument/2006/relationships/image" Target="../media/image77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Relationship Id="rId8" Type="http://schemas.openxmlformats.org/officeDocument/2006/relationships/image" Target="../media/image4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8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jpg"/><Relationship Id="rId3" Type="http://schemas.openxmlformats.org/officeDocument/2006/relationships/image" Target="../media/image45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3.png"/><Relationship Id="rId4" Type="http://schemas.openxmlformats.org/officeDocument/2006/relationships/image" Target="../media/image6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45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jpg"/><Relationship Id="rId3" Type="http://schemas.openxmlformats.org/officeDocument/2006/relationships/image" Target="../media/image45.png"/><Relationship Id="rId4" Type="http://schemas.openxmlformats.org/officeDocument/2006/relationships/image" Target="../media/image59.png"/><Relationship Id="rId5" Type="http://schemas.openxmlformats.org/officeDocument/2006/relationships/image" Target="../media/image10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1" Type="http://schemas.openxmlformats.org/officeDocument/2006/relationships/image" Target="../media/image15.png"/><Relationship Id="rId10" Type="http://schemas.openxmlformats.org/officeDocument/2006/relationships/image" Target="../media/image11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jpg"/><Relationship Id="rId3" Type="http://schemas.openxmlformats.org/officeDocument/2006/relationships/image" Target="../media/image10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jpg"/><Relationship Id="rId3" Type="http://schemas.openxmlformats.org/officeDocument/2006/relationships/image" Target="../media/image56.jpg"/><Relationship Id="rId4" Type="http://schemas.openxmlformats.org/officeDocument/2006/relationships/image" Target="../media/image10.png"/><Relationship Id="rId5" Type="http://schemas.openxmlformats.org/officeDocument/2006/relationships/image" Target="../media/image71.png"/><Relationship Id="rId6" Type="http://schemas.openxmlformats.org/officeDocument/2006/relationships/image" Target="../media/image6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jpg"/><Relationship Id="rId3" Type="http://schemas.openxmlformats.org/officeDocument/2006/relationships/image" Target="../media/image96.png"/><Relationship Id="rId4" Type="http://schemas.openxmlformats.org/officeDocument/2006/relationships/image" Target="../media/image74.png"/><Relationship Id="rId5" Type="http://schemas.openxmlformats.org/officeDocument/2006/relationships/image" Target="../media/image6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jpg"/><Relationship Id="rId3" Type="http://schemas.openxmlformats.org/officeDocument/2006/relationships/image" Target="../media/image10.png"/><Relationship Id="rId4" Type="http://schemas.openxmlformats.org/officeDocument/2006/relationships/image" Target="../media/image76.png"/><Relationship Id="rId5" Type="http://schemas.openxmlformats.org/officeDocument/2006/relationships/image" Target="../media/image6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6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6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jpg"/><Relationship Id="rId3" Type="http://schemas.openxmlformats.org/officeDocument/2006/relationships/image" Target="../media/image79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jpg"/><Relationship Id="rId3" Type="http://schemas.openxmlformats.org/officeDocument/2006/relationships/image" Target="../media/image78.png"/><Relationship Id="rId4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with intro paragraph">
  <p:cSld name="Content Slide with intro paragraph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9"/>
          <p:cNvSpPr txBox="1"/>
          <p:nvPr>
            <p:ph type="title"/>
          </p:nvPr>
        </p:nvSpPr>
        <p:spPr>
          <a:xfrm>
            <a:off x="541173" y="188640"/>
            <a:ext cx="1113723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" type="body"/>
          </p:nvPr>
        </p:nvSpPr>
        <p:spPr>
          <a:xfrm>
            <a:off x="527383" y="2627784"/>
            <a:ext cx="11137237" cy="316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1F1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61F16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E515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E515A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E515A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2" type="body"/>
          </p:nvPr>
        </p:nvSpPr>
        <p:spPr>
          <a:xfrm>
            <a:off x="527383" y="1475656"/>
            <a:ext cx="11137237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E515A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E515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E515A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E515A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/>
        </p:nvSpPr>
        <p:spPr>
          <a:xfrm>
            <a:off x="431372" y="6231637"/>
            <a:ext cx="24002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C61F16"/>
                </a:solidFill>
                <a:latin typeface="Roboto"/>
                <a:ea typeface="Roboto"/>
                <a:cs typeface="Roboto"/>
                <a:sym typeface="Roboto"/>
              </a:rPr>
              <a:t>www.earlham.ac.uk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5" name="Google Shape;1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56013" y="6043327"/>
            <a:ext cx="1996091" cy="37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gen Merscope">
  <p:cSld name="Visgen Merscop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8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8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48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48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48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ext&#10;&#10;Description automatically generated" id="83" name="Google Shape;8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2612" y="5372472"/>
            <a:ext cx="2046891" cy="122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lls 2">
  <p:cSld name="Cell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and red letters&#10;&#10;Description automatically generated" id="86" name="Google Shape;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9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9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49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49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49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" name="Google Shape;9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an">
  <p:cSld name="Teca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0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0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50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50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50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ext&#10;&#10;Description automatically generated" id="99" name="Google Shape;9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2612" y="5372472"/>
            <a:ext cx="2046891" cy="122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esign 3">
  <p:cSld name="Title Slide - Design 3">
    <p:bg>
      <p:bgPr>
        <a:solidFill>
          <a:srgbClr val="C61F16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1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51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51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51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ext&#10;&#10;Description automatically generated" id="106" name="Google Shape;10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22612" y="5372472"/>
            <a:ext cx="2046891" cy="122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03" y="5696194"/>
            <a:ext cx="3346433" cy="36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esign 2">
  <p:cSld name="Title Slide - Design 2">
    <p:bg>
      <p:bgPr>
        <a:solidFill>
          <a:srgbClr val="4E515A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2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52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52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52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ext&#10;&#10;Description automatically generated" id="113" name="Google Shape;11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22612" y="5372472"/>
            <a:ext cx="2046891" cy="122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03" y="5696194"/>
            <a:ext cx="3346433" cy="36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Design 1">
  <p:cSld name="Closing Slide - Design 1">
    <p:bg>
      <p:bgPr>
        <a:solidFill>
          <a:srgbClr val="C61F16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3"/>
          <p:cNvSpPr txBox="1"/>
          <p:nvPr>
            <p:ph idx="1" type="body"/>
          </p:nvPr>
        </p:nvSpPr>
        <p:spPr>
          <a:xfrm>
            <a:off x="719404" y="3789041"/>
            <a:ext cx="5664629" cy="28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53"/>
          <p:cNvSpPr txBox="1"/>
          <p:nvPr>
            <p:ph idx="2" type="body"/>
          </p:nvPr>
        </p:nvSpPr>
        <p:spPr>
          <a:xfrm>
            <a:off x="719404" y="4148634"/>
            <a:ext cx="5664629" cy="288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53"/>
          <p:cNvSpPr txBox="1"/>
          <p:nvPr>
            <p:ph idx="3" type="body"/>
          </p:nvPr>
        </p:nvSpPr>
        <p:spPr>
          <a:xfrm>
            <a:off x="719404" y="3356994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53"/>
          <p:cNvSpPr txBox="1"/>
          <p:nvPr>
            <p:ph idx="4" type="body"/>
          </p:nvPr>
        </p:nvSpPr>
        <p:spPr>
          <a:xfrm>
            <a:off x="719404" y="4509120"/>
            <a:ext cx="5664629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ext&#10;&#10;Description automatically generated" id="120" name="Google Shape;12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11096" y="5144429"/>
            <a:ext cx="2061501" cy="12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3"/>
          <p:cNvSpPr txBox="1"/>
          <p:nvPr/>
        </p:nvSpPr>
        <p:spPr>
          <a:xfrm>
            <a:off x="695400" y="5602385"/>
            <a:ext cx="54006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Earlham Institute, Norwich Research Park, Norwich, Norfolk, NR4 7UZ, UK</a:t>
            </a:r>
            <a:br>
              <a:rPr b="0" i="0" lang="en-GB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GB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www.earlham.ac.uk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" id="122" name="Google Shape;12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378" y="6177617"/>
            <a:ext cx="993421" cy="407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 with white text&#10;&#10;Description automatically generated" id="123" name="Google Shape;12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408" y="6159733"/>
            <a:ext cx="1696453" cy="407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408" y="5045644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with intro paragraph and chart">
  <p:cSld name="Content Slide - with intro paragraph and char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4"/>
          <p:cNvSpPr txBox="1"/>
          <p:nvPr>
            <p:ph type="title"/>
          </p:nvPr>
        </p:nvSpPr>
        <p:spPr>
          <a:xfrm>
            <a:off x="541173" y="188640"/>
            <a:ext cx="1113723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54"/>
          <p:cNvSpPr txBox="1"/>
          <p:nvPr>
            <p:ph idx="1" type="body"/>
          </p:nvPr>
        </p:nvSpPr>
        <p:spPr>
          <a:xfrm>
            <a:off x="527381" y="2636912"/>
            <a:ext cx="5472608" cy="3447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E515A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E515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E515A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E515A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54"/>
          <p:cNvSpPr txBox="1"/>
          <p:nvPr>
            <p:ph idx="2" type="body"/>
          </p:nvPr>
        </p:nvSpPr>
        <p:spPr>
          <a:xfrm>
            <a:off x="527381" y="147565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E515A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E515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E515A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E515A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54"/>
          <p:cNvSpPr/>
          <p:nvPr>
            <p:ph idx="3" type="chart"/>
          </p:nvPr>
        </p:nvSpPr>
        <p:spPr>
          <a:xfrm>
            <a:off x="6192011" y="1474937"/>
            <a:ext cx="5472940" cy="4609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E515A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54"/>
          <p:cNvSpPr txBox="1"/>
          <p:nvPr/>
        </p:nvSpPr>
        <p:spPr>
          <a:xfrm>
            <a:off x="431372" y="6231637"/>
            <a:ext cx="24002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C61F16"/>
                </a:solidFill>
                <a:latin typeface="Roboto"/>
                <a:ea typeface="Roboto"/>
                <a:cs typeface="Roboto"/>
                <a:sym typeface="Roboto"/>
              </a:rPr>
              <a:t>www.earlham.ac.uk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31" name="Google Shape;13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56013" y="6043327"/>
            <a:ext cx="1996091" cy="37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sation Strategy">
  <p:cSld name="Organisation Strateg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412" y="4985211"/>
            <a:ext cx="3526456" cy="1762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35" name="Google Shape;13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6144" y="5567935"/>
            <a:ext cx="2483817" cy="59746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5"/>
          <p:cNvSpPr txBox="1"/>
          <p:nvPr/>
        </p:nvSpPr>
        <p:spPr>
          <a:xfrm>
            <a:off x="10410327" y="6466320"/>
            <a:ext cx="1259632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Norwich Research Park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5"/>
          <p:cNvSpPr/>
          <p:nvPr/>
        </p:nvSpPr>
        <p:spPr>
          <a:xfrm>
            <a:off x="680535" y="1269579"/>
            <a:ext cx="360040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5"/>
          <p:cNvSpPr txBox="1"/>
          <p:nvPr/>
        </p:nvSpPr>
        <p:spPr>
          <a:xfrm>
            <a:off x="555478" y="646107"/>
            <a:ext cx="70160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Organisational Strategy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Strategy">
  <p:cSld name="Our Strateg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6"/>
          <p:cNvSpPr txBox="1"/>
          <p:nvPr/>
        </p:nvSpPr>
        <p:spPr>
          <a:xfrm>
            <a:off x="431372" y="6231637"/>
            <a:ext cx="24002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C61F16"/>
                </a:solidFill>
                <a:latin typeface="Roboto"/>
                <a:ea typeface="Roboto"/>
                <a:cs typeface="Roboto"/>
                <a:sym typeface="Roboto"/>
              </a:rPr>
              <a:t>www.earlham.ac.uk</a:t>
            </a:r>
            <a:endParaRPr b="0" i="0" sz="1100" u="none" cap="none" strike="noStrike">
              <a:solidFill>
                <a:srgbClr val="C61F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&#10;&#10;Description automatically generated" id="141" name="Google Shape;14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56013" y="6043327"/>
            <a:ext cx="1996091" cy="3766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6"/>
          <p:cNvSpPr/>
          <p:nvPr/>
        </p:nvSpPr>
        <p:spPr>
          <a:xfrm>
            <a:off x="430223" y="1617765"/>
            <a:ext cx="6101207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are building a future where the biology of any organism can be understood by reading its genome.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Our science is driving the development of</a:t>
            </a:r>
            <a:br>
              <a:rPr b="0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r>
              <a:rPr b="0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technology</a:t>
            </a:r>
            <a:r>
              <a:rPr b="0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knowledge </a:t>
            </a:r>
            <a:r>
              <a:rPr b="0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required to address biological scale and complexity - allowing us to </a:t>
            </a:r>
            <a:r>
              <a:rPr b="1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decode living systems</a:t>
            </a:r>
            <a:r>
              <a:rPr b="0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Earlham Institute’s strategy sets out key themes to focus these efforts and help us achieve our ambitions. </a:t>
            </a:r>
            <a:endParaRPr b="0" i="0" sz="20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xt&#10;&#10;Description automatically generated" id="143" name="Google Shape;14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920" y="453240"/>
            <a:ext cx="783755" cy="783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44" name="Google Shape;14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401" y="1525753"/>
            <a:ext cx="840792" cy="840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45" name="Google Shape;14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3955" y="2664372"/>
            <a:ext cx="999685" cy="999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46" name="Google Shape;146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4071" y="3907834"/>
            <a:ext cx="941499" cy="941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47" name="Google Shape;147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4976" y="5077848"/>
            <a:ext cx="999685" cy="10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6"/>
          <p:cNvSpPr/>
          <p:nvPr/>
        </p:nvSpPr>
        <p:spPr>
          <a:xfrm>
            <a:off x="8412653" y="488863"/>
            <a:ext cx="19271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Data-intensive bioscience</a:t>
            </a:r>
            <a:endParaRPr b="0" i="0" sz="16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56"/>
          <p:cNvSpPr/>
          <p:nvPr/>
        </p:nvSpPr>
        <p:spPr>
          <a:xfrm>
            <a:off x="8441172" y="1617765"/>
            <a:ext cx="19271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6"/>
          <p:cNvSpPr/>
          <p:nvPr/>
        </p:nvSpPr>
        <p:spPr>
          <a:xfrm>
            <a:off x="8441172" y="2806152"/>
            <a:ext cx="19271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Systems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Synthetic biology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6"/>
          <p:cNvSpPr/>
          <p:nvPr/>
        </p:nvSpPr>
        <p:spPr>
          <a:xfrm>
            <a:off x="8441172" y="4070930"/>
            <a:ext cx="19271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Addressing urgent global challenges</a:t>
            </a:r>
            <a:endParaRPr b="0" i="0" sz="16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56"/>
          <p:cNvSpPr/>
          <p:nvPr/>
        </p:nvSpPr>
        <p:spPr>
          <a:xfrm>
            <a:off x="8441172" y="5310070"/>
            <a:ext cx="19271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Supporting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our people</a:t>
            </a:r>
            <a:endParaRPr b="0" i="0" sz="16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56"/>
          <p:cNvSpPr txBox="1"/>
          <p:nvPr/>
        </p:nvSpPr>
        <p:spPr>
          <a:xfrm>
            <a:off x="430224" y="430071"/>
            <a:ext cx="28438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Our Strategy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6"/>
          <p:cNvSpPr/>
          <p:nvPr/>
        </p:nvSpPr>
        <p:spPr>
          <a:xfrm>
            <a:off x="539552" y="997118"/>
            <a:ext cx="360040" cy="45719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and Mission">
  <p:cSld name="Vision and Miss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7"/>
          <p:cNvSpPr txBox="1"/>
          <p:nvPr/>
        </p:nvSpPr>
        <p:spPr>
          <a:xfrm>
            <a:off x="431372" y="6231637"/>
            <a:ext cx="24002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C61F16"/>
                </a:solidFill>
                <a:latin typeface="Roboto"/>
                <a:ea typeface="Roboto"/>
                <a:cs typeface="Roboto"/>
                <a:sym typeface="Roboto"/>
              </a:rPr>
              <a:t>www.earlham.ac.uk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57" name="Google Shape;15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56013" y="6043327"/>
            <a:ext cx="1996091" cy="376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58" name="Google Shape;158;p5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" y="0"/>
            <a:ext cx="52162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7"/>
          <p:cNvSpPr/>
          <p:nvPr/>
        </p:nvSpPr>
        <p:spPr>
          <a:xfrm>
            <a:off x="7109813" y="4558348"/>
            <a:ext cx="37775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Collaborating with academia and industry to realise the impact of our science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7"/>
          <p:cNvSpPr/>
          <p:nvPr/>
        </p:nvSpPr>
        <p:spPr>
          <a:xfrm>
            <a:off x="817863" y="1445796"/>
            <a:ext cx="445033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We’re building a future where the biology of any organism can be understood by analysing its genome.</a:t>
            </a:r>
            <a:endParaRPr b="0" i="0" sz="20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57"/>
          <p:cNvSpPr txBox="1"/>
          <p:nvPr/>
        </p:nvSpPr>
        <p:spPr>
          <a:xfrm>
            <a:off x="789359" y="740647"/>
            <a:ext cx="2304255" cy="436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b="0" i="0" lang="en-GB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7"/>
          <p:cNvSpPr/>
          <p:nvPr/>
        </p:nvSpPr>
        <p:spPr>
          <a:xfrm>
            <a:off x="857351" y="3925515"/>
            <a:ext cx="463944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Earlham Institute’s mission is to decode the scale and complexity of living systems so we can understand, benefit from, and protect life on Earth.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7"/>
          <p:cNvSpPr/>
          <p:nvPr/>
        </p:nvSpPr>
        <p:spPr>
          <a:xfrm>
            <a:off x="6329521" y="761468"/>
            <a:ext cx="51613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Bringing together multi-disciplinary expertise in the life sciences with engineering, computational science, and biotechnology, we are: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7"/>
          <p:cNvSpPr/>
          <p:nvPr/>
        </p:nvSpPr>
        <p:spPr>
          <a:xfrm>
            <a:off x="6420653" y="5264482"/>
            <a:ext cx="668095" cy="555468"/>
          </a:xfrm>
          <a:prstGeom prst="rect">
            <a:avLst/>
          </a:prstGeom>
          <a:solidFill>
            <a:srgbClr val="E73C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7"/>
          <p:cNvSpPr/>
          <p:nvPr/>
        </p:nvSpPr>
        <p:spPr>
          <a:xfrm>
            <a:off x="6420653" y="3838268"/>
            <a:ext cx="668095" cy="555468"/>
          </a:xfrm>
          <a:prstGeom prst="rect">
            <a:avLst/>
          </a:prstGeom>
          <a:solidFill>
            <a:srgbClr val="3156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7"/>
          <p:cNvSpPr/>
          <p:nvPr/>
        </p:nvSpPr>
        <p:spPr>
          <a:xfrm>
            <a:off x="6420653" y="4551573"/>
            <a:ext cx="668095" cy="555468"/>
          </a:xfrm>
          <a:prstGeom prst="rect">
            <a:avLst/>
          </a:prstGeom>
          <a:solidFill>
            <a:srgbClr val="8F316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57"/>
          <p:cNvGrpSpPr/>
          <p:nvPr/>
        </p:nvGrpSpPr>
        <p:grpSpPr>
          <a:xfrm>
            <a:off x="6421817" y="2369951"/>
            <a:ext cx="680059" cy="555468"/>
            <a:chOff x="4452090" y="2708920"/>
            <a:chExt cx="680058" cy="555468"/>
          </a:xfrm>
        </p:grpSpPr>
        <p:sp>
          <p:nvSpPr>
            <p:cNvPr id="168" name="Google Shape;168;p57"/>
            <p:cNvSpPr/>
            <p:nvPr/>
          </p:nvSpPr>
          <p:spPr>
            <a:xfrm>
              <a:off x="4452090" y="2708920"/>
              <a:ext cx="680058" cy="555468"/>
            </a:xfrm>
            <a:prstGeom prst="rect">
              <a:avLst/>
            </a:prstGeom>
            <a:solidFill>
              <a:srgbClr val="54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con&#10;&#10;Description automatically generated" id="169" name="Google Shape;169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61654" y="2764173"/>
              <a:ext cx="444961" cy="4449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con&#10;&#10;Description automatically generated" id="170" name="Google Shape;17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5581" y="5308311"/>
            <a:ext cx="467811" cy="467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71" name="Google Shape;171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4318" y="4598476"/>
            <a:ext cx="461665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72" name="Google Shape;172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38957" y="3869772"/>
            <a:ext cx="468005" cy="468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57"/>
          <p:cNvGrpSpPr/>
          <p:nvPr/>
        </p:nvGrpSpPr>
        <p:grpSpPr>
          <a:xfrm>
            <a:off x="6421817" y="1624852"/>
            <a:ext cx="680059" cy="555468"/>
            <a:chOff x="4452090" y="2027985"/>
            <a:chExt cx="680058" cy="555468"/>
          </a:xfrm>
        </p:grpSpPr>
        <p:sp>
          <p:nvSpPr>
            <p:cNvPr id="174" name="Google Shape;174;p57"/>
            <p:cNvSpPr/>
            <p:nvPr/>
          </p:nvSpPr>
          <p:spPr>
            <a:xfrm>
              <a:off x="4452090" y="2027985"/>
              <a:ext cx="680058" cy="555468"/>
            </a:xfrm>
            <a:prstGeom prst="rect">
              <a:avLst/>
            </a:prstGeom>
            <a:solidFill>
              <a:srgbClr val="108E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con&#10;&#10;Description automatically generated" id="175" name="Google Shape;175;p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69459" y="2112122"/>
              <a:ext cx="437156" cy="437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57"/>
          <p:cNvSpPr/>
          <p:nvPr/>
        </p:nvSpPr>
        <p:spPr>
          <a:xfrm>
            <a:off x="7109813" y="1671754"/>
            <a:ext cx="32603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Answering fundamental and important biological 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7"/>
          <p:cNvSpPr/>
          <p:nvPr/>
        </p:nvSpPr>
        <p:spPr>
          <a:xfrm>
            <a:off x="7109813" y="2371920"/>
            <a:ext cx="32603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Pioneering the development of new technology and enabling resources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7"/>
          <p:cNvSpPr/>
          <p:nvPr/>
        </p:nvSpPr>
        <p:spPr>
          <a:xfrm>
            <a:off x="7088745" y="3115051"/>
            <a:ext cx="38936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Using our unique skills, knowledge, and infrastructure to address global challenges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57"/>
          <p:cNvGrpSpPr/>
          <p:nvPr/>
        </p:nvGrpSpPr>
        <p:grpSpPr>
          <a:xfrm>
            <a:off x="6426193" y="3115050"/>
            <a:ext cx="671307" cy="555468"/>
            <a:chOff x="4460842" y="3498262"/>
            <a:chExt cx="671306" cy="555468"/>
          </a:xfrm>
        </p:grpSpPr>
        <p:sp>
          <p:nvSpPr>
            <p:cNvPr id="180" name="Google Shape;180;p57"/>
            <p:cNvSpPr/>
            <p:nvPr/>
          </p:nvSpPr>
          <p:spPr>
            <a:xfrm>
              <a:off x="4460842" y="3498262"/>
              <a:ext cx="671306" cy="555468"/>
            </a:xfrm>
            <a:prstGeom prst="rect">
              <a:avLst/>
            </a:prstGeom>
            <a:solidFill>
              <a:srgbClr val="2ECE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con&#10;&#10;Description automatically generated" id="181" name="Google Shape;181;p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73606" y="3557483"/>
              <a:ext cx="437025" cy="437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57"/>
          <p:cNvSpPr/>
          <p:nvPr/>
        </p:nvSpPr>
        <p:spPr>
          <a:xfrm>
            <a:off x="7097500" y="3766304"/>
            <a:ext cx="36523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Training the next generation of scientists and upskilling the community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7"/>
          <p:cNvSpPr/>
          <p:nvPr/>
        </p:nvSpPr>
        <p:spPr>
          <a:xfrm>
            <a:off x="7109813" y="5261496"/>
            <a:ext cx="3636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Engaging with policy makers, the public, and stakeholders about our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7"/>
          <p:cNvSpPr/>
          <p:nvPr/>
        </p:nvSpPr>
        <p:spPr>
          <a:xfrm>
            <a:off x="907975" y="1215178"/>
            <a:ext cx="360040" cy="45719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7"/>
          <p:cNvSpPr/>
          <p:nvPr/>
        </p:nvSpPr>
        <p:spPr>
          <a:xfrm>
            <a:off x="976936" y="3669486"/>
            <a:ext cx="360040" cy="45719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7"/>
          <p:cNvSpPr txBox="1"/>
          <p:nvPr/>
        </p:nvSpPr>
        <p:spPr>
          <a:xfrm>
            <a:off x="832671" y="3191712"/>
            <a:ext cx="2304255" cy="436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b="0" i="0" lang="en-GB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0"/>
          <p:cNvSpPr txBox="1"/>
          <p:nvPr>
            <p:ph type="title"/>
          </p:nvPr>
        </p:nvSpPr>
        <p:spPr>
          <a:xfrm>
            <a:off x="541173" y="188640"/>
            <a:ext cx="1113723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0"/>
          <p:cNvSpPr txBox="1"/>
          <p:nvPr>
            <p:ph idx="1" type="body"/>
          </p:nvPr>
        </p:nvSpPr>
        <p:spPr>
          <a:xfrm>
            <a:off x="527383" y="1484784"/>
            <a:ext cx="11137237" cy="4311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1F1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61F16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E515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E515A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E515A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E51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0"/>
          <p:cNvSpPr txBox="1"/>
          <p:nvPr/>
        </p:nvSpPr>
        <p:spPr>
          <a:xfrm>
            <a:off x="431372" y="6231637"/>
            <a:ext cx="24002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C61F16"/>
                </a:solidFill>
                <a:latin typeface="Roboto"/>
                <a:ea typeface="Roboto"/>
                <a:cs typeface="Roboto"/>
                <a:sym typeface="Roboto"/>
              </a:rPr>
              <a:t>www.earlham.ac.uk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0" name="Google Shape;2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56013" y="6043327"/>
            <a:ext cx="1996091" cy="37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-intensive Bioscience - title">
  <p:cSld name="Data-intensive Bioscience -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 with low confidence" id="189" name="Google Shape;1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3807" y="5761723"/>
            <a:ext cx="2224307" cy="53504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8"/>
          <p:cNvSpPr txBox="1"/>
          <p:nvPr/>
        </p:nvSpPr>
        <p:spPr>
          <a:xfrm>
            <a:off x="405880" y="3846187"/>
            <a:ext cx="3538723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Data-intensive Bioscience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&#10;&#10;Description automatically generated with medium confidence" id="191" name="Google Shape;19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063" y="5414177"/>
            <a:ext cx="2460712" cy="123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6215" y="1227475"/>
            <a:ext cx="2772011" cy="2511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-intensive Bioscience">
  <p:cSld name="Data-intensive Bioscienc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red dots and lines&#10;&#10;Description automatically generated" id="194" name="Google Shape;194;p5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692222" y="0"/>
            <a:ext cx="138842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59"/>
          <p:cNvSpPr/>
          <p:nvPr/>
        </p:nvSpPr>
        <p:spPr>
          <a:xfrm>
            <a:off x="0" y="1477769"/>
            <a:ext cx="9418320" cy="403244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9"/>
          <p:cNvSpPr/>
          <p:nvPr/>
        </p:nvSpPr>
        <p:spPr>
          <a:xfrm>
            <a:off x="4597767" y="1997839"/>
            <a:ext cx="4464496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Lead the application of data science approaches to life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Make data more accessible and meaningful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Develop new tools and algorithms, applying AI methods to complex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Educate and engage the public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&#10;&#10;Description automatically generated" id="197" name="Google Shape;19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1837810"/>
            <a:ext cx="3169845" cy="316984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9"/>
          <p:cNvSpPr/>
          <p:nvPr/>
        </p:nvSpPr>
        <p:spPr>
          <a:xfrm>
            <a:off x="4396939" y="2103049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9"/>
          <p:cNvSpPr/>
          <p:nvPr/>
        </p:nvSpPr>
        <p:spPr>
          <a:xfrm>
            <a:off x="4396939" y="2941948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9"/>
          <p:cNvSpPr/>
          <p:nvPr/>
        </p:nvSpPr>
        <p:spPr>
          <a:xfrm>
            <a:off x="4396939" y="3747291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9"/>
          <p:cNvSpPr/>
          <p:nvPr/>
        </p:nvSpPr>
        <p:spPr>
          <a:xfrm>
            <a:off x="4396939" y="4569412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9"/>
          <p:cNvSpPr/>
          <p:nvPr/>
        </p:nvSpPr>
        <p:spPr>
          <a:xfrm>
            <a:off x="539552" y="997118"/>
            <a:ext cx="360040" cy="45719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9"/>
          <p:cNvSpPr txBox="1"/>
          <p:nvPr/>
        </p:nvSpPr>
        <p:spPr>
          <a:xfrm>
            <a:off x="431372" y="6231637"/>
            <a:ext cx="24002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C61F16"/>
                </a:solidFill>
                <a:latin typeface="Roboto"/>
                <a:ea typeface="Roboto"/>
                <a:cs typeface="Roboto"/>
                <a:sym typeface="Roboto"/>
              </a:rPr>
              <a:t>www.earlham.ac.uk</a:t>
            </a:r>
            <a:endParaRPr b="0" i="0" sz="1100" u="none" cap="none" strike="noStrike">
              <a:solidFill>
                <a:srgbClr val="C61F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&#10;&#10;Description automatically generated" id="204" name="Google Shape;20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6013" y="6043327"/>
            <a:ext cx="1996091" cy="37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9"/>
          <p:cNvSpPr txBox="1"/>
          <p:nvPr/>
        </p:nvSpPr>
        <p:spPr>
          <a:xfrm>
            <a:off x="431373" y="473898"/>
            <a:ext cx="51847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rPr>
              <a:t>Data-Intensive Bioscience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velopment - title">
  <p:cSld name="Technology Development -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0"/>
          <p:cNvSpPr txBox="1"/>
          <p:nvPr/>
        </p:nvSpPr>
        <p:spPr>
          <a:xfrm>
            <a:off x="403536" y="4044512"/>
            <a:ext cx="3538723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&#10;&#10;Description automatically generated with low confidence" id="209" name="Google Shape;20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3807" y="5761723"/>
            <a:ext cx="2224307" cy="535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210" name="Google Shape;21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063" y="5414177"/>
            <a:ext cx="2460712" cy="123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014" y="1133705"/>
            <a:ext cx="2773767" cy="277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velopment">
  <p:cSld name="Technology Developme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red dots and lines&#10;&#10;Description automatically generated" id="213" name="Google Shape;213;p6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692222" y="0"/>
            <a:ext cx="138842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1"/>
          <p:cNvSpPr/>
          <p:nvPr/>
        </p:nvSpPr>
        <p:spPr>
          <a:xfrm>
            <a:off x="0" y="1477769"/>
            <a:ext cx="9418320" cy="403244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1"/>
          <p:cNvSpPr/>
          <p:nvPr/>
        </p:nvSpPr>
        <p:spPr>
          <a:xfrm>
            <a:off x="4396939" y="2103049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1"/>
          <p:cNvSpPr/>
          <p:nvPr/>
        </p:nvSpPr>
        <p:spPr>
          <a:xfrm>
            <a:off x="4396939" y="2941948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1"/>
          <p:cNvSpPr/>
          <p:nvPr/>
        </p:nvSpPr>
        <p:spPr>
          <a:xfrm>
            <a:off x="4396939" y="3747291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1"/>
          <p:cNvSpPr/>
          <p:nvPr/>
        </p:nvSpPr>
        <p:spPr>
          <a:xfrm>
            <a:off x="4396939" y="4569412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1"/>
          <p:cNvSpPr/>
          <p:nvPr/>
        </p:nvSpPr>
        <p:spPr>
          <a:xfrm>
            <a:off x="539552" y="997118"/>
            <a:ext cx="360040" cy="45719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1"/>
          <p:cNvSpPr txBox="1"/>
          <p:nvPr/>
        </p:nvSpPr>
        <p:spPr>
          <a:xfrm>
            <a:off x="431372" y="6231637"/>
            <a:ext cx="24002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C61F16"/>
                </a:solidFill>
                <a:latin typeface="Roboto"/>
                <a:ea typeface="Roboto"/>
                <a:cs typeface="Roboto"/>
                <a:sym typeface="Roboto"/>
              </a:rPr>
              <a:t>www.earlham.ac.uk</a:t>
            </a:r>
            <a:endParaRPr b="0" i="0" sz="1100" u="none" cap="none" strike="noStrike">
              <a:solidFill>
                <a:srgbClr val="C61F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&#10;&#10;Description automatically generated" id="221" name="Google Shape;22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6013" y="6043327"/>
            <a:ext cx="1996091" cy="37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1"/>
          <p:cNvSpPr txBox="1"/>
          <p:nvPr/>
        </p:nvSpPr>
        <p:spPr>
          <a:xfrm>
            <a:off x="431373" y="473898"/>
            <a:ext cx="51847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rPr>
              <a:t>Technology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1"/>
          <p:cNvSpPr/>
          <p:nvPr/>
        </p:nvSpPr>
        <p:spPr>
          <a:xfrm>
            <a:off x="4566605" y="1996289"/>
            <a:ext cx="4561897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Develop bespoke approaches to solving seemingly intractable problems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Develop new methodologies to generate novel datasets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Adopt a collaborative and multi-disciplinary approach to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Provide access to cutting-edge tools and advanced scientific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224" name="Google Shape;22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516" y="1887880"/>
            <a:ext cx="3082240" cy="308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stems and Synthetic Biology -title">
  <p:cSld name="Systems and Synthetic Biology -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62"/>
          <p:cNvSpPr txBox="1"/>
          <p:nvPr/>
        </p:nvSpPr>
        <p:spPr>
          <a:xfrm>
            <a:off x="526852" y="3968232"/>
            <a:ext cx="3538723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Systems and Synthetic Biology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&#10;&#10;Description automatically generated with medium confidence" id="228" name="Google Shape;22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880" y="5414179"/>
            <a:ext cx="2460712" cy="1230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229" name="Google Shape;22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3807" y="5761723"/>
            <a:ext cx="2224307" cy="53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063" y="1205216"/>
            <a:ext cx="2146301" cy="2763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stems and Synthetic Biology">
  <p:cSld name="Systems and Synthetic Biolog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red dots and lines&#10;&#10;Description automatically generated" id="232" name="Google Shape;232;p6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692222" y="0"/>
            <a:ext cx="138842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63"/>
          <p:cNvSpPr/>
          <p:nvPr/>
        </p:nvSpPr>
        <p:spPr>
          <a:xfrm>
            <a:off x="0" y="1477769"/>
            <a:ext cx="9418320" cy="403244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63"/>
          <p:cNvSpPr/>
          <p:nvPr/>
        </p:nvSpPr>
        <p:spPr>
          <a:xfrm>
            <a:off x="4396939" y="2103049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3"/>
          <p:cNvSpPr/>
          <p:nvPr/>
        </p:nvSpPr>
        <p:spPr>
          <a:xfrm>
            <a:off x="4396939" y="2941948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3"/>
          <p:cNvSpPr/>
          <p:nvPr/>
        </p:nvSpPr>
        <p:spPr>
          <a:xfrm>
            <a:off x="4396939" y="3747291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3"/>
          <p:cNvSpPr/>
          <p:nvPr/>
        </p:nvSpPr>
        <p:spPr>
          <a:xfrm>
            <a:off x="4396939" y="4569412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3"/>
          <p:cNvSpPr/>
          <p:nvPr/>
        </p:nvSpPr>
        <p:spPr>
          <a:xfrm>
            <a:off x="539552" y="997118"/>
            <a:ext cx="360040" cy="45719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3"/>
          <p:cNvSpPr txBox="1"/>
          <p:nvPr/>
        </p:nvSpPr>
        <p:spPr>
          <a:xfrm>
            <a:off x="431372" y="6231637"/>
            <a:ext cx="24002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C61F16"/>
                </a:solidFill>
                <a:latin typeface="Roboto"/>
                <a:ea typeface="Roboto"/>
                <a:cs typeface="Roboto"/>
                <a:sym typeface="Roboto"/>
              </a:rPr>
              <a:t>www.earlham.ac.uk</a:t>
            </a:r>
            <a:endParaRPr b="0" i="0" sz="1100" u="none" cap="none" strike="noStrike">
              <a:solidFill>
                <a:srgbClr val="C61F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&#10;&#10;Description automatically generated" id="240" name="Google Shape;24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6013" y="6043327"/>
            <a:ext cx="1996091" cy="37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3"/>
          <p:cNvSpPr txBox="1"/>
          <p:nvPr/>
        </p:nvSpPr>
        <p:spPr>
          <a:xfrm>
            <a:off x="431371" y="473898"/>
            <a:ext cx="53745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rPr>
              <a:t>Systems and Synthetic Biology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3"/>
          <p:cNvSpPr/>
          <p:nvPr/>
        </p:nvSpPr>
        <p:spPr>
          <a:xfrm>
            <a:off x="4566605" y="1996288"/>
            <a:ext cx="467654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Develop predictive models for complex biological systems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Harness new technology and approaches to integrate and interrogate complex datasets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Apply engineering principles to biology to investigate networks and gene regulation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Collaborate to overcome technical hurdles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43" name="Google Shape;24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4" y="1772711"/>
            <a:ext cx="3376123" cy="3376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ressing Urgent GLobal Challeneges - title">
  <p:cSld name="Addressing Urgent GLobal Challeneges -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246" name="Google Shape;24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880" y="5414179"/>
            <a:ext cx="2460712" cy="1230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247" name="Google Shape;24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3807" y="5761723"/>
            <a:ext cx="2224307" cy="53504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64"/>
          <p:cNvSpPr txBox="1"/>
          <p:nvPr/>
        </p:nvSpPr>
        <p:spPr>
          <a:xfrm>
            <a:off x="536464" y="3573016"/>
            <a:ext cx="3024336" cy="240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Addressing Urgent Global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80" y="876784"/>
            <a:ext cx="2674561" cy="2674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ressing Urgent Global Challenges">
  <p:cSld name="Addressing Urgent Global Challenges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red dots and lines&#10;&#10;Description automatically generated" id="251" name="Google Shape;251;p6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692222" y="0"/>
            <a:ext cx="138842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5"/>
          <p:cNvSpPr/>
          <p:nvPr/>
        </p:nvSpPr>
        <p:spPr>
          <a:xfrm>
            <a:off x="0" y="1477769"/>
            <a:ext cx="9418320" cy="403244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65"/>
          <p:cNvSpPr/>
          <p:nvPr/>
        </p:nvSpPr>
        <p:spPr>
          <a:xfrm>
            <a:off x="4396939" y="2072491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5"/>
          <p:cNvSpPr/>
          <p:nvPr/>
        </p:nvSpPr>
        <p:spPr>
          <a:xfrm>
            <a:off x="4396939" y="2903957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5"/>
          <p:cNvSpPr/>
          <p:nvPr/>
        </p:nvSpPr>
        <p:spPr>
          <a:xfrm>
            <a:off x="4396939" y="4003079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5"/>
          <p:cNvSpPr/>
          <p:nvPr/>
        </p:nvSpPr>
        <p:spPr>
          <a:xfrm>
            <a:off x="4396939" y="4813915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5"/>
          <p:cNvSpPr/>
          <p:nvPr/>
        </p:nvSpPr>
        <p:spPr>
          <a:xfrm>
            <a:off x="539552" y="997118"/>
            <a:ext cx="360040" cy="45719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65"/>
          <p:cNvSpPr txBox="1"/>
          <p:nvPr/>
        </p:nvSpPr>
        <p:spPr>
          <a:xfrm>
            <a:off x="431372" y="6231637"/>
            <a:ext cx="24002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C61F16"/>
                </a:solidFill>
                <a:latin typeface="Roboto"/>
                <a:ea typeface="Roboto"/>
                <a:cs typeface="Roboto"/>
                <a:sym typeface="Roboto"/>
              </a:rPr>
              <a:t>www.earlham.ac.uk</a:t>
            </a:r>
            <a:endParaRPr b="0" i="0" sz="1100" u="none" cap="none" strike="noStrike">
              <a:solidFill>
                <a:srgbClr val="C61F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&#10;&#10;Description automatically generated" id="259" name="Google Shape;25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6013" y="6043327"/>
            <a:ext cx="1996091" cy="37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65"/>
          <p:cNvSpPr txBox="1"/>
          <p:nvPr/>
        </p:nvSpPr>
        <p:spPr>
          <a:xfrm>
            <a:off x="431373" y="473898"/>
            <a:ext cx="64982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rPr>
              <a:t>Addressing Urgent Global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5"/>
          <p:cNvSpPr/>
          <p:nvPr/>
        </p:nvSpPr>
        <p:spPr>
          <a:xfrm>
            <a:off x="4598285" y="1968661"/>
            <a:ext cx="4464496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Maintain a portfolio of ambitious research to address real-world problems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Deliver research tackling the issues of sustainability, biodiversity loss, food security, and human health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Establish local, national and international partnerships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Influence public and political discourse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con&#10;&#10;Description automatically generated" id="262" name="Google Shape;26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53" y="1805933"/>
            <a:ext cx="3186787" cy="318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orting Our People - title">
  <p:cSld name="Supporting Our People -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265" name="Google Shape;26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880" y="5414179"/>
            <a:ext cx="2460712" cy="1230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266" name="Google Shape;26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3807" y="5761723"/>
            <a:ext cx="2224307" cy="53504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6"/>
          <p:cNvSpPr txBox="1"/>
          <p:nvPr/>
        </p:nvSpPr>
        <p:spPr>
          <a:xfrm>
            <a:off x="405880" y="3573016"/>
            <a:ext cx="3024336" cy="2408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Supporting Our People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242" y="876784"/>
            <a:ext cx="2344527" cy="2679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orting Our People">
  <p:cSld name="Supporting Our People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red dots and lines&#10;&#10;Description automatically generated" id="270" name="Google Shape;270;p6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692222" y="0"/>
            <a:ext cx="138842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7"/>
          <p:cNvSpPr/>
          <p:nvPr/>
        </p:nvSpPr>
        <p:spPr>
          <a:xfrm>
            <a:off x="0" y="1477769"/>
            <a:ext cx="9418320" cy="403244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67"/>
          <p:cNvSpPr/>
          <p:nvPr/>
        </p:nvSpPr>
        <p:spPr>
          <a:xfrm>
            <a:off x="4396939" y="2118985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67"/>
          <p:cNvSpPr/>
          <p:nvPr/>
        </p:nvSpPr>
        <p:spPr>
          <a:xfrm>
            <a:off x="4396939" y="2950451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7"/>
          <p:cNvSpPr/>
          <p:nvPr/>
        </p:nvSpPr>
        <p:spPr>
          <a:xfrm>
            <a:off x="4396939" y="3774510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67"/>
          <p:cNvSpPr/>
          <p:nvPr/>
        </p:nvSpPr>
        <p:spPr>
          <a:xfrm>
            <a:off x="4396939" y="4317089"/>
            <a:ext cx="144016" cy="142523"/>
          </a:xfrm>
          <a:prstGeom prst="chevron">
            <a:avLst>
              <a:gd fmla="val 50000" name="adj"/>
            </a:avLst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67"/>
          <p:cNvSpPr/>
          <p:nvPr/>
        </p:nvSpPr>
        <p:spPr>
          <a:xfrm>
            <a:off x="539552" y="997118"/>
            <a:ext cx="360040" cy="45719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67"/>
          <p:cNvSpPr txBox="1"/>
          <p:nvPr/>
        </p:nvSpPr>
        <p:spPr>
          <a:xfrm>
            <a:off x="431372" y="6231637"/>
            <a:ext cx="24002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C61F16"/>
                </a:solidFill>
                <a:latin typeface="Roboto"/>
                <a:ea typeface="Roboto"/>
                <a:cs typeface="Roboto"/>
                <a:sym typeface="Roboto"/>
              </a:rPr>
              <a:t>www.earlham.ac.uk</a:t>
            </a:r>
            <a:endParaRPr b="0" i="0" sz="1100" u="none" cap="none" strike="noStrike">
              <a:solidFill>
                <a:srgbClr val="C61F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&#10;&#10;Description automatically generated" id="278" name="Google Shape;27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6013" y="6043327"/>
            <a:ext cx="1996091" cy="37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67"/>
          <p:cNvSpPr txBox="1"/>
          <p:nvPr/>
        </p:nvSpPr>
        <p:spPr>
          <a:xfrm>
            <a:off x="431373" y="473897"/>
            <a:ext cx="64982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rPr>
              <a:t>Supporting Our People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7"/>
          <p:cNvSpPr/>
          <p:nvPr/>
        </p:nvSpPr>
        <p:spPr>
          <a:xfrm>
            <a:off x="4598285" y="2015155"/>
            <a:ext cx="4464496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Commit to providing a diverse, equal and inclusive workplace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Attract and develop people who live our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Champion a ‘team science’ approach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Develop every individual to reach their potential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838" y="1764258"/>
            <a:ext cx="2857917" cy="32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esign 1">
  <p:cSld name="Title Slide - Design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video game&#10;&#10;Description automatically generated with medium confidence" id="22" name="Google Shape;2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93" y="-1"/>
            <a:ext cx="963367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23" name="Google Shape;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95" y="-22668"/>
            <a:ext cx="3526456" cy="176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1"/>
          <p:cNvSpPr/>
          <p:nvPr/>
        </p:nvSpPr>
        <p:spPr>
          <a:xfrm>
            <a:off x="9629685" y="2"/>
            <a:ext cx="2562315" cy="688066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&#10;&#10;Description automatically generated" id="25" name="Google Shape;2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55464" y="2257025"/>
            <a:ext cx="1126555" cy="5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6" name="Google Shape;2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04436" y="4386648"/>
            <a:ext cx="1396217" cy="685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27" name="Google Shape;2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1680" y="5536100"/>
            <a:ext cx="2105581" cy="945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8" name="Google Shape;2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5800" y="1385564"/>
            <a:ext cx="1396219" cy="287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29" name="Google Shape;2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32595" y="376930"/>
            <a:ext cx="1249424" cy="400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30" name="Google Shape;30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2272" y="5366266"/>
            <a:ext cx="1728659" cy="989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1" name="Google Shape;31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26887" y="3295695"/>
            <a:ext cx="1055132" cy="757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32" name="Google Shape;32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79974" y="5491678"/>
            <a:ext cx="3071135" cy="738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arlham Biofoundry">
  <p:cSld name="Earlham Biofoundr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several black tubes&#10;&#10;Description automatically generated" id="283" name="Google Shape;28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8"/>
          <p:cNvSpPr/>
          <p:nvPr/>
        </p:nvSpPr>
        <p:spPr>
          <a:xfrm>
            <a:off x="0" y="924270"/>
            <a:ext cx="8064896" cy="3876085"/>
          </a:xfrm>
          <a:prstGeom prst="rect">
            <a:avLst/>
          </a:prstGeom>
          <a:solidFill>
            <a:srgbClr val="F1F5F6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8"/>
          <p:cNvSpPr txBox="1"/>
          <p:nvPr/>
        </p:nvSpPr>
        <p:spPr>
          <a:xfrm>
            <a:off x="638189" y="3488117"/>
            <a:ext cx="66537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Providing expertise in synthetic biology approaches and access to laboratory automation</a:t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" id="286" name="Google Shape;28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457" y="5381662"/>
            <a:ext cx="3595071" cy="735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red and grey text&#10;&#10;Description automatically generated" id="287" name="Google Shape;28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89" y="1584487"/>
            <a:ext cx="5569571" cy="18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4455" y="4337878"/>
            <a:ext cx="2416029" cy="25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formative Genomics-1">
  <p:cSld name="Transformative Genomics-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achine&#10;&#10;Description automatically generated" id="290" name="Google Shape;29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91" name="Google Shape;291;p69"/>
          <p:cNvSpPr/>
          <p:nvPr/>
        </p:nvSpPr>
        <p:spPr>
          <a:xfrm>
            <a:off x="0" y="924270"/>
            <a:ext cx="8064896" cy="3876085"/>
          </a:xfrm>
          <a:prstGeom prst="rect">
            <a:avLst/>
          </a:prstGeom>
          <a:solidFill>
            <a:srgbClr val="F1F5F6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9"/>
          <p:cNvSpPr txBox="1"/>
          <p:nvPr/>
        </p:nvSpPr>
        <p:spPr>
          <a:xfrm>
            <a:off x="638189" y="3578169"/>
            <a:ext cx="66537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Dedicated and efficient high-throughput genomics led by experts in sequencing and bioinformatics</a:t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" id="293" name="Google Shape;29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457" y="5381662"/>
            <a:ext cx="3595071" cy="735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red and grey text&#10;&#10;Description automatically generated" id="294" name="Google Shape;294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686" y="1601041"/>
            <a:ext cx="7002197" cy="19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4455" y="4337878"/>
            <a:ext cx="2416029" cy="25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vanced training-1">
  <p:cSld name="Advanced training-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0"/>
          <p:cNvSpPr/>
          <p:nvPr/>
        </p:nvSpPr>
        <p:spPr>
          <a:xfrm>
            <a:off x="0" y="924270"/>
            <a:ext cx="8064896" cy="3876085"/>
          </a:xfrm>
          <a:prstGeom prst="rect">
            <a:avLst/>
          </a:prstGeom>
          <a:solidFill>
            <a:srgbClr val="F1F5F6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0"/>
          <p:cNvSpPr txBox="1"/>
          <p:nvPr/>
        </p:nvSpPr>
        <p:spPr>
          <a:xfrm>
            <a:off x="564458" y="3687303"/>
            <a:ext cx="60150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High-quality, specialist training and development for the research community</a:t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red logo&#10;&#10;Description automatically generated" id="299" name="Google Shape;29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25" y="1794810"/>
            <a:ext cx="4988200" cy="18601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grey logo&#10;&#10;Description automatically generated" id="300" name="Google Shape;30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086" y="5670893"/>
            <a:ext cx="3471415" cy="65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4455" y="4337878"/>
            <a:ext cx="2416029" cy="25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earch e-infrastructure">
  <p:cSld name="Research e-infrastructu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1"/>
          <p:cNvSpPr/>
          <p:nvPr/>
        </p:nvSpPr>
        <p:spPr>
          <a:xfrm>
            <a:off x="0" y="924270"/>
            <a:ext cx="8064896" cy="3876085"/>
          </a:xfrm>
          <a:prstGeom prst="rect">
            <a:avLst/>
          </a:prstGeom>
          <a:solidFill>
            <a:srgbClr val="F1F5F6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1"/>
          <p:cNvSpPr txBox="1"/>
          <p:nvPr/>
        </p:nvSpPr>
        <p:spPr>
          <a:xfrm>
            <a:off x="564456" y="3519592"/>
            <a:ext cx="70177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Expertise and support for data intensive research across the life sciences, from cloud computing to research software engineering</a:t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" id="305" name="Google Shape;30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457" y="5381662"/>
            <a:ext cx="3595071" cy="735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red text&#10;&#10;Description automatically generated" id="306" name="Google Shape;30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456" y="1446477"/>
            <a:ext cx="7082517" cy="197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4455" y="4337878"/>
            <a:ext cx="2416029" cy="25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- Design 1">
  <p:cSld name="2_Title Slide - Design 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2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72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E515A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72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E515A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72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E515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ext&#10;&#10;Description automatically generated with medium confidence" id="313" name="Google Shape;31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48943" y="5336806"/>
            <a:ext cx="2125440" cy="104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03" y="6162454"/>
            <a:ext cx="2416029" cy="25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- Design 1">
  <p:cSld name="1_Title Slide - Design 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3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C61F1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73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E515A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73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E515A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" name="Google Shape;319;p73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E515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ext&#10;&#10;Description automatically generated with medium confidence" id="320" name="Google Shape;32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48943" y="5336806"/>
            <a:ext cx="2125440" cy="104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03" y="6124666"/>
            <a:ext cx="2416029" cy="25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esign 6">
  <p:cSld name="Title Slide - Design 6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4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74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74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74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ext&#10;&#10;Description automatically generated" id="327" name="Google Shape;327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22612" y="5372472"/>
            <a:ext cx="2046891" cy="122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gen Merscope 2">
  <p:cSld name="Visgen Merscop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5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5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75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" name="Google Shape;332;p75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" name="Google Shape;333;p75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logo&#10;&#10;Description automatically generated" id="334" name="Google Shape;33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421" y="5821963"/>
            <a:ext cx="2772176" cy="56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lls">
  <p:cSld name="Cell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and red letters&#10;&#10;Description automatically generated" id="337" name="Google Shape;33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76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6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76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" name="Google Shape;341;p76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76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3" name="Google Shape;34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cBio Revio ">
  <p:cSld name="PacBio Revio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and red letters&#10;&#10;Description automatically generated" id="345" name="Google Shape;34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7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77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77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77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77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1" name="Google Shape;35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oding Biodiversity - title">
  <p:cSld name="Decoding Biodiversity -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E515A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2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E515A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2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E515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2"/>
          <p:cNvSpPr/>
          <p:nvPr/>
        </p:nvSpPr>
        <p:spPr>
          <a:xfrm>
            <a:off x="-3" y="914110"/>
            <a:ext cx="8064896" cy="3876085"/>
          </a:xfrm>
          <a:prstGeom prst="rect">
            <a:avLst/>
          </a:prstGeom>
          <a:solidFill>
            <a:srgbClr val="F1F5F6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and grey text on a black background&#10;&#10;Description automatically generated" id="38" name="Google Shape;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457" y="1550448"/>
            <a:ext cx="6247379" cy="16306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2"/>
          <p:cNvSpPr txBox="1"/>
          <p:nvPr/>
        </p:nvSpPr>
        <p:spPr>
          <a:xfrm>
            <a:off x="564457" y="3541158"/>
            <a:ext cx="66537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Addressing the need for tools, expertise and capacity to translate genomes into discoveries</a:t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" id="40" name="Google Shape;4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457" y="5508318"/>
            <a:ext cx="3595071" cy="73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5000" y="5696194"/>
            <a:ext cx="3346433" cy="36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llumina Next Seq">
  <p:cSld name="Illumina Next Seq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and red letters&#10;&#10;Description automatically generated" id="353" name="Google Shape;35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8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78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78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" name="Google Shape;357;p78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" name="Google Shape;358;p78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9" name="Google Shape;35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cBio Revio 2">
  <p:cSld name="PacBio Revio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and red letters&#10;&#10;Description automatically generated" id="361" name="Google Shape;36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79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79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79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79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79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7" name="Google Shape;36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formative Genomics">
  <p:cSld name="Transformative Genomic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and red letters&#10;&#10;Description automatically generated" id="369" name="Google Shape;36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80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80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80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" name="Google Shape;373;p80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80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5" name="Google Shape;37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arlham Biofoundry - Hamilton">
  <p:cSld name="Earlham Biofoundry - Hamilt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and red letters&#10;&#10;Description automatically generated" id="377" name="Google Shape;37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81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81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81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" name="Google Shape;381;p81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" name="Google Shape;382;p81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3" name="Google Shape;38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ople">
  <p:cSld name="Peop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and red letters&#10;&#10;Description automatically generated" id="385" name="Google Shape;38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82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82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82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" name="Google Shape;389;p82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" name="Google Shape;390;p82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1" name="Google Shape;39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PC">
  <p:cSld name="HP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and red letters&#10;&#10;Description automatically generated" id="393" name="Google Shape;3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83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83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83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83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" name="Google Shape;398;p83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9" name="Google Shape;39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s">
  <p:cSld name="Stude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and red letters&#10;&#10;Description automatically generated" id="401" name="Google Shape;40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4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84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4" name="Google Shape;404;p84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84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84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7" name="Google Shape;40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vanced Training">
  <p:cSld name="Advanced Trainin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5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85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" name="Google Shape;411;p85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" name="Google Shape;412;p85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" name="Google Shape;413;p85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ext&#10;&#10;Description automatically generated with medium confidence" id="414" name="Google Shape;41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7157" y="5336806"/>
            <a:ext cx="2125440" cy="104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vanced Training 2">
  <p:cSld name="Advanced Training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6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86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86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86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" name="Google Shape;421;p86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background with white text and red letters&#10;&#10;Description automatically generated" id="422" name="Google Shape;42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- Design 4">
  <p:cSld name="Quotation Slide - Design 4">
    <p:bg>
      <p:bgPr>
        <a:solidFill>
          <a:srgbClr val="2ECECE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7"/>
          <p:cNvSpPr/>
          <p:nvPr/>
        </p:nvSpPr>
        <p:spPr>
          <a:xfrm>
            <a:off x="5021620" y="4326710"/>
            <a:ext cx="2221909" cy="57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87"/>
          <p:cNvSpPr txBox="1"/>
          <p:nvPr>
            <p:ph idx="1" type="body"/>
          </p:nvPr>
        </p:nvSpPr>
        <p:spPr>
          <a:xfrm>
            <a:off x="1871135" y="1556792"/>
            <a:ext cx="8449733" cy="259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7" name="Google Shape;42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76751" y="5993856"/>
            <a:ext cx="2088232" cy="394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oding Biodiversity - intro">
  <p:cSld name="Decoding Biodiversity - int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3"/>
          <p:cNvSpPr/>
          <p:nvPr/>
        </p:nvSpPr>
        <p:spPr>
          <a:xfrm>
            <a:off x="-3" y="914110"/>
            <a:ext cx="8064896" cy="3876085"/>
          </a:xfrm>
          <a:prstGeom prst="rect">
            <a:avLst/>
          </a:prstGeom>
          <a:solidFill>
            <a:srgbClr val="F1F5F6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3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E515A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3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E515A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3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E515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ue and grey text on a black background&#10;&#10;Description automatically generated" id="47" name="Google Shape;4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9666" y="3767435"/>
            <a:ext cx="3022079" cy="788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" id="48" name="Google Shape;4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457" y="5470840"/>
            <a:ext cx="3595071" cy="73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5000" y="5696194"/>
            <a:ext cx="3346433" cy="36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use Holding Slide - Design 1">
  <p:cSld name="Pause Holding Slide - Design 1">
    <p:bg>
      <p:bgPr>
        <a:solidFill>
          <a:srgbClr val="C61F16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29" name="Google Shape;429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2531" y="2606730"/>
            <a:ext cx="3546939" cy="212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use Holding Slide - Design 2">
  <p:cSld name="Pause Holding Slide - Design 2">
    <p:bg>
      <p:bgPr>
        <a:solidFill>
          <a:srgbClr val="4E515A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31" name="Google Shape;431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2531" y="2606730"/>
            <a:ext cx="3546939" cy="212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llular Genomics - title">
  <p:cSld name="Cellular Genomics -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4"/>
          <p:cNvSpPr/>
          <p:nvPr/>
        </p:nvSpPr>
        <p:spPr>
          <a:xfrm>
            <a:off x="-3" y="914110"/>
            <a:ext cx="8064896" cy="3876085"/>
          </a:xfrm>
          <a:prstGeom prst="rect">
            <a:avLst/>
          </a:prstGeom>
          <a:solidFill>
            <a:srgbClr val="F1F5F6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cell phone&#10;&#10;Description automatically generated" id="52" name="Google Shape;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677" y="1315428"/>
            <a:ext cx="6247379" cy="194229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4"/>
          <p:cNvSpPr txBox="1"/>
          <p:nvPr/>
        </p:nvSpPr>
        <p:spPr>
          <a:xfrm>
            <a:off x="620886" y="3502749"/>
            <a:ext cx="54314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Bringing single-cell omics to healthy and non-model systems to understand the rules of life</a:t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" id="54" name="Google Shape;5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457" y="5529105"/>
            <a:ext cx="3595071" cy="73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5000" y="5696194"/>
            <a:ext cx="3346433" cy="36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llular Genomics - intro">
  <p:cSld name="Cellular Genomics - int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/>
          <p:nvPr/>
        </p:nvSpPr>
        <p:spPr>
          <a:xfrm>
            <a:off x="-3" y="914110"/>
            <a:ext cx="8064896" cy="3876085"/>
          </a:xfrm>
          <a:prstGeom prst="rect">
            <a:avLst/>
          </a:prstGeom>
          <a:solidFill>
            <a:srgbClr val="F1F5F6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" id="58" name="Google Shape;5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457" y="5529105"/>
            <a:ext cx="3595071" cy="735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cell phone&#10;&#10;Description automatically generated" id="59" name="Google Shape;5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3789" y="3665067"/>
            <a:ext cx="2812219" cy="87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5000" y="5696194"/>
            <a:ext cx="3346433" cy="36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lapia">
  <p:cSld name="Tilapi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6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46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46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46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Text&#10;&#10;Description automatically generated" id="67" name="Google Shape;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2612" y="5372472"/>
            <a:ext cx="2046891" cy="122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eat">
  <p:cSld name="Whea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and red letters&#10;&#10;Description automatically generated" id="70" name="Google Shape;7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133" y="4558526"/>
            <a:ext cx="3398867" cy="240466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7"/>
          <p:cNvSpPr/>
          <p:nvPr/>
        </p:nvSpPr>
        <p:spPr>
          <a:xfrm>
            <a:off x="-1" y="914111"/>
            <a:ext cx="9263921" cy="3876085"/>
          </a:xfrm>
          <a:prstGeom prst="rect">
            <a:avLst/>
          </a:prstGeom>
          <a:solidFill>
            <a:srgbClr val="C0000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7"/>
          <p:cNvSpPr txBox="1"/>
          <p:nvPr>
            <p:ph type="ctrTitle"/>
          </p:nvPr>
        </p:nvSpPr>
        <p:spPr>
          <a:xfrm>
            <a:off x="719403" y="1268315"/>
            <a:ext cx="8064896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47"/>
          <p:cNvSpPr txBox="1"/>
          <p:nvPr>
            <p:ph idx="1" type="subTitle"/>
          </p:nvPr>
        </p:nvSpPr>
        <p:spPr>
          <a:xfrm>
            <a:off x="719404" y="2636467"/>
            <a:ext cx="5664629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47"/>
          <p:cNvSpPr txBox="1"/>
          <p:nvPr>
            <p:ph idx="2" type="body"/>
          </p:nvPr>
        </p:nvSpPr>
        <p:spPr>
          <a:xfrm>
            <a:off x="719404" y="3788598"/>
            <a:ext cx="5664629" cy="360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47"/>
          <p:cNvSpPr txBox="1"/>
          <p:nvPr>
            <p:ph idx="3" type="body"/>
          </p:nvPr>
        </p:nvSpPr>
        <p:spPr>
          <a:xfrm>
            <a:off x="719404" y="4149080"/>
            <a:ext cx="5664629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518" y="4293542"/>
            <a:ext cx="2501438" cy="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5.png"/><Relationship Id="rId4" Type="http://schemas.openxmlformats.org/officeDocument/2006/relationships/hyperlink" Target="https://singlecellschemas.org" TargetMode="External"/><Relationship Id="rId5" Type="http://schemas.openxmlformats.org/officeDocument/2006/relationships/image" Target="../media/image106.png"/><Relationship Id="rId6" Type="http://schemas.openxmlformats.org/officeDocument/2006/relationships/hyperlink" Target="https://github.com/TGAC/SingleCellSchemas" TargetMode="External"/><Relationship Id="rId7" Type="http://schemas.openxmlformats.org/officeDocument/2006/relationships/image" Target="../media/image10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5.png"/><Relationship Id="rId4" Type="http://schemas.openxmlformats.org/officeDocument/2006/relationships/hyperlink" Target="https://singlecellschemas.org" TargetMode="External"/><Relationship Id="rId5" Type="http://schemas.openxmlformats.org/officeDocument/2006/relationships/image" Target="../media/image106.png"/><Relationship Id="rId6" Type="http://schemas.openxmlformats.org/officeDocument/2006/relationships/hyperlink" Target="https://github.com/TGAC/SingleCellSchemas" TargetMode="External"/><Relationship Id="rId7" Type="http://schemas.openxmlformats.org/officeDocument/2006/relationships/image" Target="../media/image1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8.gif"/><Relationship Id="rId4" Type="http://schemas.openxmlformats.org/officeDocument/2006/relationships/hyperlink" Target="https://copo-project.org/copo" TargetMode="External"/><Relationship Id="rId5" Type="http://schemas.openxmlformats.org/officeDocument/2006/relationships/hyperlink" Target="mailto:ei.copo@earlham.ac.uk" TargetMode="External"/><Relationship Id="rId6" Type="http://schemas.openxmlformats.org/officeDocument/2006/relationships/image" Target="../media/image104.gif"/><Relationship Id="rId7" Type="http://schemas.openxmlformats.org/officeDocument/2006/relationships/hyperlink" Target="https://copo-docs.readthedocs.io/en/latest/submissions/single-cell-submissions.html" TargetMode="External"/><Relationship Id="rId8" Type="http://schemas.openxmlformats.org/officeDocument/2006/relationships/image" Target="../media/image10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2.png"/><Relationship Id="rId4" Type="http://schemas.openxmlformats.org/officeDocument/2006/relationships/image" Target="../media/image9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9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Relationship Id="rId6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9fd0542e5_0_14"/>
          <p:cNvSpPr txBox="1"/>
          <p:nvPr>
            <p:ph type="ctrTitle"/>
          </p:nvPr>
        </p:nvSpPr>
        <p:spPr>
          <a:xfrm>
            <a:off x="719400" y="1268325"/>
            <a:ext cx="66162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GB"/>
              <a:t>New COPO Tools for Brokering Single-cell &amp; Spatial Omics Metadata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7" name="Google Shape;437;g349fd0542e5_0_14"/>
          <p:cNvSpPr txBox="1"/>
          <p:nvPr>
            <p:ph idx="2" type="body"/>
          </p:nvPr>
        </p:nvSpPr>
        <p:spPr>
          <a:xfrm>
            <a:off x="719404" y="3788598"/>
            <a:ext cx="5664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/>
              <a:t>DEBBY KU &amp; AALIYAH PROVIDENCE, DATA SCIENCE GROUP</a:t>
            </a:r>
            <a:endParaRPr/>
          </a:p>
        </p:txBody>
      </p:sp>
      <p:sp>
        <p:nvSpPr>
          <p:cNvPr id="438" name="Google Shape;438;g349fd0542e5_0_14"/>
          <p:cNvSpPr txBox="1"/>
          <p:nvPr>
            <p:ph idx="3" type="body"/>
          </p:nvPr>
        </p:nvSpPr>
        <p:spPr>
          <a:xfrm>
            <a:off x="719404" y="4149080"/>
            <a:ext cx="5664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/>
              <a:t>Research Software Engineers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973816ec9_0_9"/>
          <p:cNvSpPr txBox="1"/>
          <p:nvPr>
            <p:ph type="title"/>
          </p:nvPr>
        </p:nvSpPr>
        <p:spPr>
          <a:xfrm>
            <a:off x="541173" y="188640"/>
            <a:ext cx="111372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Single-cell Manifest Checklist</a:t>
            </a:r>
            <a:endParaRPr/>
          </a:p>
        </p:txBody>
      </p:sp>
      <p:graphicFrame>
        <p:nvGraphicFramePr>
          <p:cNvPr id="528" name="Google Shape;528;g36973816ec9_0_9"/>
          <p:cNvGraphicFramePr/>
          <p:nvPr/>
        </p:nvGraphicFramePr>
        <p:xfrm>
          <a:off x="583175" y="109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{C2C714E6-AD83-4C5A-81B4-DC7B99F595F6}</a:tableStyleId>
              </a:tblPr>
              <a:tblGrid>
                <a:gridCol w="2461625"/>
                <a:gridCol w="1705350"/>
                <a:gridCol w="2490150"/>
                <a:gridCol w="1989450"/>
                <a:gridCol w="2448625"/>
              </a:tblGrid>
              <a:tr h="149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Technology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15A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Darwin Core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15A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(DwC)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15A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Minimum Information about any (x) Sequence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15A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(MIxS)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15A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Tree of Life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15A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(ToL)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15A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Functional Annotation of Animal Genomes 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15A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(FAANG)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</a:tr>
              <a:tr h="123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Single-cell Ribonucleic Acid Sequencing (scRNA-Seq)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dwc_sc_rnaseq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mixs_sc_rnaseq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tol_sc_rnaseq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faang_sc_rnaseq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97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Spatial Transcriptomics Sequencing (ST-Seq)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dwc_stx_seq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mixs_stx_seq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tol_stx_seq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faang_stx_seq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175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Spatial Transcriptomics Fluorescence In Situ Hybridisation (ST-FISH)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dwc_stx_fish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mixs_stx_fish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tol_stx_fish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faang_stx_fish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29" name="Google Shape;529;g36973816ec9_0_9"/>
          <p:cNvSpPr/>
          <p:nvPr/>
        </p:nvSpPr>
        <p:spPr>
          <a:xfrm>
            <a:off x="11870401" y="6536401"/>
            <a:ext cx="3216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36973816ec9_0_9"/>
          <p:cNvSpPr txBox="1"/>
          <p:nvPr/>
        </p:nvSpPr>
        <p:spPr>
          <a:xfrm>
            <a:off x="11830772" y="6536400"/>
            <a:ext cx="46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r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6a67fc6de3_0_53"/>
          <p:cNvSpPr txBox="1"/>
          <p:nvPr>
            <p:ph type="title"/>
          </p:nvPr>
        </p:nvSpPr>
        <p:spPr>
          <a:xfrm>
            <a:off x="541173" y="188640"/>
            <a:ext cx="111372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 within Single-cell Manifest </a:t>
            </a:r>
            <a:endParaRPr/>
          </a:p>
        </p:txBody>
      </p:sp>
      <p:graphicFrame>
        <p:nvGraphicFramePr>
          <p:cNvPr id="537" name="Google Shape;537;g36a67fc6de3_0_53"/>
          <p:cNvGraphicFramePr/>
          <p:nvPr/>
        </p:nvGraphicFramePr>
        <p:xfrm>
          <a:off x="586650" y="98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{C2C714E6-AD83-4C5A-81B4-DC7B99F595F6}</a:tableStyleId>
              </a:tblPr>
              <a:tblGrid>
                <a:gridCol w="2707300"/>
                <a:gridCol w="2707300"/>
                <a:gridCol w="2707300"/>
                <a:gridCol w="2707300"/>
              </a:tblGrid>
              <a:tr h="60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dwc_sc_rnaseq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dwc_stx_seq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dwc_stx_fish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</a:tr>
              <a:tr h="60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Study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0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0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Sample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0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Dissociation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0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Cell Suspension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0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Library Preparation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0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Sequencing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38" name="Google Shape;538;g36a67fc6de3_0_53"/>
          <p:cNvSpPr/>
          <p:nvPr/>
        </p:nvSpPr>
        <p:spPr>
          <a:xfrm>
            <a:off x="11815525" y="6536400"/>
            <a:ext cx="3768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36a67fc6de3_0_53"/>
          <p:cNvSpPr txBox="1"/>
          <p:nvPr/>
        </p:nvSpPr>
        <p:spPr>
          <a:xfrm>
            <a:off x="11815525" y="6536400"/>
            <a:ext cx="4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6973816ec9_0_26"/>
          <p:cNvSpPr txBox="1"/>
          <p:nvPr>
            <p:ph type="title"/>
          </p:nvPr>
        </p:nvSpPr>
        <p:spPr>
          <a:xfrm>
            <a:off x="541173" y="188640"/>
            <a:ext cx="111372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 within Single-cell Manifest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46" name="Google Shape;546;g36973816ec9_0_26"/>
          <p:cNvGraphicFramePr/>
          <p:nvPr/>
        </p:nvGraphicFramePr>
        <p:xfrm>
          <a:off x="614350" y="90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{C2C714E6-AD83-4C5A-81B4-DC7B99F595F6}</a:tableStyleId>
              </a:tblPr>
              <a:tblGrid>
                <a:gridCol w="2700375"/>
                <a:gridCol w="2700375"/>
                <a:gridCol w="2700375"/>
                <a:gridCol w="2700375"/>
              </a:tblGrid>
              <a:tr h="60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</a:rPr>
                        <a:t>Component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</a:rPr>
                        <a:t>dwc_sc_rnaseq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</a:rPr>
                        <a:t>dwc_stx_seq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</a:rPr>
                        <a:t>dwc_stx_fish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</a:tr>
              <a:tr h="60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Analysis Derived Data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0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Data Processing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95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Downstream Processing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95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Availability Checklist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0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Imaging Protocol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0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47" name="Google Shape;547;g36973816ec9_0_26"/>
          <p:cNvSpPr/>
          <p:nvPr/>
        </p:nvSpPr>
        <p:spPr>
          <a:xfrm>
            <a:off x="11815525" y="6536400"/>
            <a:ext cx="3768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36973816ec9_0_26"/>
          <p:cNvSpPr txBox="1"/>
          <p:nvPr/>
        </p:nvSpPr>
        <p:spPr>
          <a:xfrm>
            <a:off x="11815525" y="6536400"/>
            <a:ext cx="4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6b7d41ddad_0_145"/>
          <p:cNvSpPr/>
          <p:nvPr/>
        </p:nvSpPr>
        <p:spPr>
          <a:xfrm>
            <a:off x="83550" y="116975"/>
            <a:ext cx="11931300" cy="67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36b7d41ddad_0_145"/>
          <p:cNvSpPr/>
          <p:nvPr/>
        </p:nvSpPr>
        <p:spPr>
          <a:xfrm>
            <a:off x="6460950" y="601550"/>
            <a:ext cx="2406300" cy="61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Study</a:t>
            </a:r>
            <a:endParaRPr b="1" sz="2400">
              <a:solidFill>
                <a:srgbClr val="4E51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g36b7d41ddad_0_145"/>
          <p:cNvSpPr/>
          <p:nvPr/>
        </p:nvSpPr>
        <p:spPr>
          <a:xfrm>
            <a:off x="768675" y="501275"/>
            <a:ext cx="2406300" cy="61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b="1" sz="2400">
              <a:solidFill>
                <a:srgbClr val="4E51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g36b7d41ddad_0_145"/>
          <p:cNvSpPr/>
          <p:nvPr/>
        </p:nvSpPr>
        <p:spPr>
          <a:xfrm>
            <a:off x="3689700" y="1873550"/>
            <a:ext cx="2406300" cy="61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Sample</a:t>
            </a:r>
            <a:endParaRPr b="1" sz="2400">
              <a:solidFill>
                <a:srgbClr val="4E51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g36b7d41ddad_0_145"/>
          <p:cNvSpPr/>
          <p:nvPr/>
        </p:nvSpPr>
        <p:spPr>
          <a:xfrm>
            <a:off x="9268350" y="1873550"/>
            <a:ext cx="2406300" cy="61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Sequencing</a:t>
            </a:r>
            <a:endParaRPr b="1" sz="2400">
              <a:solidFill>
                <a:srgbClr val="4E51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g36b7d41ddad_0_145"/>
          <p:cNvSpPr/>
          <p:nvPr/>
        </p:nvSpPr>
        <p:spPr>
          <a:xfrm flipH="1" rot="10800000">
            <a:off x="7481625" y="1219850"/>
            <a:ext cx="288900" cy="618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61F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6b7d41ddad_0_145"/>
          <p:cNvSpPr/>
          <p:nvPr/>
        </p:nvSpPr>
        <p:spPr>
          <a:xfrm>
            <a:off x="9266300" y="5850675"/>
            <a:ext cx="2406300" cy="61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b="1" sz="2400">
              <a:solidFill>
                <a:srgbClr val="4E51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g36b7d41ddad_0_145"/>
          <p:cNvSpPr/>
          <p:nvPr/>
        </p:nvSpPr>
        <p:spPr>
          <a:xfrm>
            <a:off x="6565250" y="1873550"/>
            <a:ext cx="2406300" cy="61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Disassociation</a:t>
            </a:r>
            <a:endParaRPr b="1" sz="2400">
              <a:solidFill>
                <a:srgbClr val="4E51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g36b7d41ddad_0_145"/>
          <p:cNvSpPr/>
          <p:nvPr/>
        </p:nvSpPr>
        <p:spPr>
          <a:xfrm>
            <a:off x="5551900" y="4698975"/>
            <a:ext cx="2635500" cy="61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Cell suspension</a:t>
            </a:r>
            <a:endParaRPr b="1" sz="2400">
              <a:solidFill>
                <a:srgbClr val="4E51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g36b7d41ddad_0_145"/>
          <p:cNvSpPr/>
          <p:nvPr/>
        </p:nvSpPr>
        <p:spPr>
          <a:xfrm>
            <a:off x="5347325" y="3429000"/>
            <a:ext cx="3041400" cy="61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E515A"/>
                </a:solidFill>
                <a:latin typeface="Roboto"/>
                <a:ea typeface="Roboto"/>
                <a:cs typeface="Roboto"/>
                <a:sym typeface="Roboto"/>
              </a:rPr>
              <a:t>Library preparation</a:t>
            </a:r>
            <a:endParaRPr b="1" sz="2400">
              <a:solidFill>
                <a:srgbClr val="4E51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g36b7d41ddad_0_145"/>
          <p:cNvSpPr/>
          <p:nvPr/>
        </p:nvSpPr>
        <p:spPr>
          <a:xfrm flipH="1" rot="-7018615">
            <a:off x="5609723" y="677611"/>
            <a:ext cx="335956" cy="154628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61F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6b7d41ddad_0_145"/>
          <p:cNvSpPr/>
          <p:nvPr/>
        </p:nvSpPr>
        <p:spPr>
          <a:xfrm flipH="1" rot="7068921">
            <a:off x="9498563" y="648303"/>
            <a:ext cx="338174" cy="157519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61F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36b7d41ddad_0_145"/>
          <p:cNvSpPr/>
          <p:nvPr/>
        </p:nvSpPr>
        <p:spPr>
          <a:xfrm rot="-5400000">
            <a:off x="4690571" y="-936125"/>
            <a:ext cx="308700" cy="327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61F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6b7d41ddad_0_145"/>
          <p:cNvSpPr/>
          <p:nvPr/>
        </p:nvSpPr>
        <p:spPr>
          <a:xfrm>
            <a:off x="83550" y="5850675"/>
            <a:ext cx="3475800" cy="969300"/>
          </a:xfrm>
          <a:prstGeom prst="rect">
            <a:avLst/>
          </a:prstGeom>
          <a:solidFill>
            <a:srgbClr val="C61F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</a:rPr>
              <a:t>Partial C</a:t>
            </a:r>
            <a:r>
              <a:rPr b="1" lang="en-GB" sz="2800">
                <a:solidFill>
                  <a:schemeClr val="lt1"/>
                </a:solidFill>
              </a:rPr>
              <a:t>omponent Hierarchy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568" name="Google Shape;568;g36b7d41ddad_0_145"/>
          <p:cNvSpPr/>
          <p:nvPr/>
        </p:nvSpPr>
        <p:spPr>
          <a:xfrm flipH="1" rot="10800000">
            <a:off x="6652100" y="4063988"/>
            <a:ext cx="288900" cy="618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61F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6b7d41ddad_0_145"/>
          <p:cNvSpPr/>
          <p:nvPr/>
        </p:nvSpPr>
        <p:spPr>
          <a:xfrm flipH="1" rot="-9530324">
            <a:off x="7252582" y="2520276"/>
            <a:ext cx="289201" cy="93958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61F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6b7d41ddad_0_145"/>
          <p:cNvSpPr/>
          <p:nvPr/>
        </p:nvSpPr>
        <p:spPr>
          <a:xfrm flipH="1" rot="8100000">
            <a:off x="5414490" y="2348054"/>
            <a:ext cx="288924" cy="118539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61F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6b7d41ddad_0_145"/>
          <p:cNvSpPr/>
          <p:nvPr/>
        </p:nvSpPr>
        <p:spPr>
          <a:xfrm flipH="1" rot="10800000">
            <a:off x="10327050" y="2491906"/>
            <a:ext cx="288900" cy="335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61F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6b7d41ddad_0_145"/>
          <p:cNvSpPr/>
          <p:nvPr/>
        </p:nvSpPr>
        <p:spPr>
          <a:xfrm flipH="1" rot="7344164">
            <a:off x="8589342" y="4909373"/>
            <a:ext cx="288878" cy="122248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61F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6973816ec9_0_50"/>
          <p:cNvSpPr txBox="1"/>
          <p:nvPr>
            <p:ph type="title"/>
          </p:nvPr>
        </p:nvSpPr>
        <p:spPr>
          <a:xfrm>
            <a:off x="541173" y="188640"/>
            <a:ext cx="111372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Level Submission to Public Repositories</a:t>
            </a:r>
            <a:endParaRPr/>
          </a:p>
        </p:txBody>
      </p:sp>
      <p:graphicFrame>
        <p:nvGraphicFramePr>
          <p:cNvPr id="579" name="Google Shape;579;g36973816ec9_0_50"/>
          <p:cNvGraphicFramePr/>
          <p:nvPr/>
        </p:nvGraphicFramePr>
        <p:xfrm>
          <a:off x="673050" y="133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{C2C714E6-AD83-4C5A-81B4-DC7B99F595F6}</a:tableStyleId>
              </a:tblPr>
              <a:tblGrid>
                <a:gridCol w="3425600"/>
                <a:gridCol w="3562600"/>
                <a:gridCol w="3562600"/>
              </a:tblGrid>
              <a:tr h="111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ENA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Zenodo</a:t>
                      </a:r>
                      <a:endParaRPr b="1" sz="17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00000"/>
                    </a:solidFill>
                  </a:tcPr>
                </a:tc>
              </a:tr>
              <a:tr h="124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Study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124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</a:t>
                      </a:r>
                      <a:endParaRPr b="1"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4E515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700">
                        <a:solidFill>
                          <a:srgbClr val="4E515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80" name="Google Shape;580;g36973816ec9_0_50"/>
          <p:cNvSpPr/>
          <p:nvPr/>
        </p:nvSpPr>
        <p:spPr>
          <a:xfrm>
            <a:off x="11815525" y="6536400"/>
            <a:ext cx="3768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36973816ec9_0_50"/>
          <p:cNvSpPr txBox="1"/>
          <p:nvPr/>
        </p:nvSpPr>
        <p:spPr>
          <a:xfrm>
            <a:off x="11815525" y="6536400"/>
            <a:ext cx="4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6973816ec9_0_39"/>
          <p:cNvSpPr txBox="1"/>
          <p:nvPr>
            <p:ph type="title"/>
          </p:nvPr>
        </p:nvSpPr>
        <p:spPr>
          <a:xfrm>
            <a:off x="541173" y="188640"/>
            <a:ext cx="111372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Fields within Single-cell Manifest Component</a:t>
            </a:r>
            <a:endParaRPr/>
          </a:p>
        </p:txBody>
      </p:sp>
      <p:graphicFrame>
        <p:nvGraphicFramePr>
          <p:cNvPr id="588" name="Google Shape;588;g36973816ec9_0_39"/>
          <p:cNvGraphicFramePr/>
          <p:nvPr/>
        </p:nvGraphicFramePr>
        <p:xfrm>
          <a:off x="617375" y="130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{C2C714E6-AD83-4C5A-81B4-DC7B99F595F6}</a:tableStyleId>
              </a:tblPr>
              <a:tblGrid>
                <a:gridCol w="2925375"/>
                <a:gridCol w="2479025"/>
                <a:gridCol w="2804775"/>
                <a:gridCol w="2599625"/>
              </a:tblGrid>
              <a:tr h="85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Field</a:t>
                      </a:r>
                      <a:endParaRPr b="1" sz="2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dwc_sc_rnaseq</a:t>
                      </a:r>
                      <a:endParaRPr b="1" sz="2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mixs</a:t>
                      </a:r>
                      <a:r>
                        <a:rPr b="1" lang="en-GB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_sc_rnaseq</a:t>
                      </a:r>
                      <a:endParaRPr b="1" sz="2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faang_sc_rnaseq</a:t>
                      </a:r>
                      <a:endParaRPr b="1" sz="2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00000"/>
                    </a:solidFill>
                  </a:tcPr>
                </a:tc>
              </a:tr>
              <a:tr h="143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single_cell_isolation_protocol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143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workflow_hub_sop_reference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89" name="Google Shape;589;g36973816ec9_0_39"/>
          <p:cNvSpPr/>
          <p:nvPr/>
        </p:nvSpPr>
        <p:spPr>
          <a:xfrm>
            <a:off x="11815525" y="6536400"/>
            <a:ext cx="3768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36973816ec9_0_39"/>
          <p:cNvSpPr txBox="1"/>
          <p:nvPr/>
        </p:nvSpPr>
        <p:spPr>
          <a:xfrm>
            <a:off x="11815525" y="6536400"/>
            <a:ext cx="4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6973816ec9_0_59"/>
          <p:cNvSpPr txBox="1"/>
          <p:nvPr>
            <p:ph type="title"/>
          </p:nvPr>
        </p:nvSpPr>
        <p:spPr>
          <a:xfrm>
            <a:off x="541173" y="188640"/>
            <a:ext cx="111372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Validation for Fields</a:t>
            </a:r>
            <a:endParaRPr/>
          </a:p>
        </p:txBody>
      </p:sp>
      <p:sp>
        <p:nvSpPr>
          <p:cNvPr id="597" name="Google Shape;597;g36973816ec9_0_59"/>
          <p:cNvSpPr/>
          <p:nvPr>
            <p:ph idx="3" type="chart"/>
          </p:nvPr>
        </p:nvSpPr>
        <p:spPr>
          <a:xfrm>
            <a:off x="579718" y="1278823"/>
            <a:ext cx="8767800" cy="522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Optional or mandatory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Allowable values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File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Ontology term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Regex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Taxon ID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Scientific name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Foreign key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36973816ec9_0_59"/>
          <p:cNvSpPr/>
          <p:nvPr/>
        </p:nvSpPr>
        <p:spPr>
          <a:xfrm>
            <a:off x="11815525" y="6536400"/>
            <a:ext cx="3768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36973816ec9_0_59"/>
          <p:cNvSpPr txBox="1"/>
          <p:nvPr/>
        </p:nvSpPr>
        <p:spPr>
          <a:xfrm>
            <a:off x="11815525" y="6536400"/>
            <a:ext cx="4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b7d41ddad_0_59"/>
          <p:cNvSpPr/>
          <p:nvPr/>
        </p:nvSpPr>
        <p:spPr>
          <a:xfrm>
            <a:off x="-9250" y="1478825"/>
            <a:ext cx="9427500" cy="393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6b7d41ddad_0_59"/>
          <p:cNvSpPr txBox="1"/>
          <p:nvPr>
            <p:ph idx="1" type="body"/>
          </p:nvPr>
        </p:nvSpPr>
        <p:spPr>
          <a:xfrm>
            <a:off x="577975" y="1686613"/>
            <a:ext cx="5888700" cy="373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View data required in single-cell manifest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Download blank manifest by   standard and technology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Dynamic interface updates based     on selected standard/technology</a:t>
            </a:r>
            <a:endParaRPr sz="2400"/>
          </a:p>
        </p:txBody>
      </p:sp>
      <p:pic>
        <p:nvPicPr>
          <p:cNvPr descr="Icon&#10;&#10;Description automatically generated" id="607" name="Google Shape;607;g36b7d41ddad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3411" y="1680903"/>
            <a:ext cx="3038975" cy="30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b7d41ddad_0_59"/>
          <p:cNvSpPr txBox="1"/>
          <p:nvPr>
            <p:ph idx="1" type="body"/>
          </p:nvPr>
        </p:nvSpPr>
        <p:spPr>
          <a:xfrm>
            <a:off x="4044393" y="5556396"/>
            <a:ext cx="4261500" cy="59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4E515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https://singlecellschemas.org</a:t>
            </a:r>
            <a:endParaRPr sz="2400">
              <a:solidFill>
                <a:srgbClr val="4E515A"/>
              </a:solidFill>
            </a:endParaRPr>
          </a:p>
        </p:txBody>
      </p:sp>
      <p:pic>
        <p:nvPicPr>
          <p:cNvPr id="609" name="Google Shape;609;g36b7d41ddad_0_59" title="world-wide-we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375" y="5453950"/>
            <a:ext cx="597875" cy="696863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36b7d41ddad_0_59"/>
          <p:cNvSpPr txBox="1"/>
          <p:nvPr>
            <p:ph idx="1" type="body"/>
          </p:nvPr>
        </p:nvSpPr>
        <p:spPr>
          <a:xfrm>
            <a:off x="2892919" y="6173850"/>
            <a:ext cx="6393300" cy="59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4E515A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https://github.com/TGAC/SingleCellSchemas</a:t>
            </a:r>
            <a:endParaRPr sz="2400">
              <a:solidFill>
                <a:srgbClr val="4E515A"/>
              </a:solidFill>
            </a:endParaRPr>
          </a:p>
        </p:txBody>
      </p:sp>
      <p:pic>
        <p:nvPicPr>
          <p:cNvPr id="611" name="Google Shape;611;g36b7d41ddad_0_59" title="github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3600" y="6055250"/>
            <a:ext cx="597875" cy="5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36b7d41ddad_0_59"/>
          <p:cNvSpPr txBox="1"/>
          <p:nvPr/>
        </p:nvSpPr>
        <p:spPr>
          <a:xfrm>
            <a:off x="485005" y="212271"/>
            <a:ext cx="813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rgbClr val="C61F16"/>
                </a:solidFill>
              </a:rPr>
              <a:t>Web Platform Functionality</a:t>
            </a:r>
            <a:endParaRPr sz="2800">
              <a:solidFill>
                <a:srgbClr val="C61F16"/>
              </a:solidFill>
            </a:endParaRPr>
          </a:p>
        </p:txBody>
      </p:sp>
      <p:sp>
        <p:nvSpPr>
          <p:cNvPr id="613" name="Google Shape;613;g36b7d41ddad_0_59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36b7d41ddad_0_59"/>
          <p:cNvSpPr/>
          <p:nvPr/>
        </p:nvSpPr>
        <p:spPr>
          <a:xfrm>
            <a:off x="11815525" y="6536400"/>
            <a:ext cx="3768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g36b7d41ddad_0_59"/>
          <p:cNvSpPr txBox="1"/>
          <p:nvPr/>
        </p:nvSpPr>
        <p:spPr>
          <a:xfrm>
            <a:off x="11815525" y="6536400"/>
            <a:ext cx="4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6b7d41ddad_0_78"/>
          <p:cNvSpPr/>
          <p:nvPr/>
        </p:nvSpPr>
        <p:spPr>
          <a:xfrm>
            <a:off x="-9250" y="1478825"/>
            <a:ext cx="9427500" cy="393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6b7d41ddad_0_78"/>
          <p:cNvSpPr txBox="1"/>
          <p:nvPr>
            <p:ph idx="1" type="body"/>
          </p:nvPr>
        </p:nvSpPr>
        <p:spPr>
          <a:xfrm>
            <a:off x="577975" y="1686613"/>
            <a:ext cx="5888700" cy="373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Search feature to filter metadata        by selected options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Results displayed in accordion sections by manifest component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Each component reveals detailed   field info (e.g., name, label, regex, reference, namespace)</a:t>
            </a:r>
            <a:endParaRPr sz="2400"/>
          </a:p>
        </p:txBody>
      </p:sp>
      <p:pic>
        <p:nvPicPr>
          <p:cNvPr descr="Icon&#10;&#10;Description automatically generated" id="623" name="Google Shape;623;g36b7d41ddad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3411" y="1680903"/>
            <a:ext cx="3038975" cy="30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36b7d41ddad_0_78"/>
          <p:cNvSpPr txBox="1"/>
          <p:nvPr>
            <p:ph idx="1" type="body"/>
          </p:nvPr>
        </p:nvSpPr>
        <p:spPr>
          <a:xfrm>
            <a:off x="4044393" y="5556396"/>
            <a:ext cx="4261500" cy="59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4E515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https://singlecellschemas.org</a:t>
            </a:r>
            <a:endParaRPr sz="2400">
              <a:solidFill>
                <a:srgbClr val="4E515A"/>
              </a:solidFill>
            </a:endParaRPr>
          </a:p>
        </p:txBody>
      </p:sp>
      <p:pic>
        <p:nvPicPr>
          <p:cNvPr id="625" name="Google Shape;625;g36b7d41ddad_0_78" title="world-wide-we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375" y="5453950"/>
            <a:ext cx="597875" cy="696863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b7d41ddad_0_78"/>
          <p:cNvSpPr txBox="1"/>
          <p:nvPr>
            <p:ph idx="1" type="body"/>
          </p:nvPr>
        </p:nvSpPr>
        <p:spPr>
          <a:xfrm>
            <a:off x="2892919" y="6173850"/>
            <a:ext cx="6393300" cy="59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4E515A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https://github.com/TGAC/SingleCellSchemas</a:t>
            </a:r>
            <a:endParaRPr sz="2400">
              <a:solidFill>
                <a:srgbClr val="4E515A"/>
              </a:solidFill>
            </a:endParaRPr>
          </a:p>
        </p:txBody>
      </p:sp>
      <p:pic>
        <p:nvPicPr>
          <p:cNvPr id="627" name="Google Shape;627;g36b7d41ddad_0_78" title="github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3600" y="6055250"/>
            <a:ext cx="597875" cy="5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36b7d41ddad_0_78"/>
          <p:cNvSpPr txBox="1"/>
          <p:nvPr/>
        </p:nvSpPr>
        <p:spPr>
          <a:xfrm>
            <a:off x="485005" y="212271"/>
            <a:ext cx="813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rgbClr val="C61F16"/>
                </a:solidFill>
              </a:rPr>
              <a:t>Web Platform Functionality</a:t>
            </a:r>
            <a:endParaRPr sz="2800">
              <a:solidFill>
                <a:srgbClr val="C61F16"/>
              </a:solidFill>
            </a:endParaRPr>
          </a:p>
        </p:txBody>
      </p:sp>
      <p:sp>
        <p:nvSpPr>
          <p:cNvPr id="629" name="Google Shape;629;g36b7d41ddad_0_78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36b7d41ddad_0_78"/>
          <p:cNvSpPr/>
          <p:nvPr/>
        </p:nvSpPr>
        <p:spPr>
          <a:xfrm>
            <a:off x="11815525" y="6536400"/>
            <a:ext cx="3768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36b7d41ddad_0_78"/>
          <p:cNvSpPr txBox="1"/>
          <p:nvPr/>
        </p:nvSpPr>
        <p:spPr>
          <a:xfrm>
            <a:off x="11815525" y="6536400"/>
            <a:ext cx="4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36b7d41ddad_0_172" title="Screenshot 2025-06-30 at 4.37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9fd0542e5_0_885"/>
          <p:cNvSpPr/>
          <p:nvPr/>
        </p:nvSpPr>
        <p:spPr>
          <a:xfrm>
            <a:off x="11870401" y="6536401"/>
            <a:ext cx="3216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349fd0542e5_0_885"/>
          <p:cNvSpPr txBox="1"/>
          <p:nvPr/>
        </p:nvSpPr>
        <p:spPr>
          <a:xfrm>
            <a:off x="11884689" y="6536401"/>
            <a:ext cx="18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g349fd0542e5_0_885"/>
          <p:cNvSpPr txBox="1"/>
          <p:nvPr/>
        </p:nvSpPr>
        <p:spPr>
          <a:xfrm>
            <a:off x="485005" y="288471"/>
            <a:ext cx="813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400"/>
              <a:buFont typeface="Arial"/>
              <a:buNone/>
            </a:pPr>
            <a:r>
              <a:rPr lang="en-GB" sz="2800">
                <a:solidFill>
                  <a:srgbClr val="C61F16"/>
                </a:solidFill>
              </a:rPr>
              <a:t>Overview</a:t>
            </a:r>
            <a:endParaRPr i="0" sz="28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7" name="Google Shape;447;g349fd0542e5_0_885"/>
          <p:cNvSpPr txBox="1"/>
          <p:nvPr>
            <p:ph idx="1" type="body"/>
          </p:nvPr>
        </p:nvSpPr>
        <p:spPr>
          <a:xfrm>
            <a:off x="581725" y="1170273"/>
            <a:ext cx="8360700" cy="4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sz="9600"/>
              <a:t>Motivation and Background</a:t>
            </a:r>
            <a:endParaRPr sz="96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sz="9600"/>
              <a:t>New Brokering Capabilities</a:t>
            </a:r>
            <a:endParaRPr sz="96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sz="9600"/>
              <a:t>Manifest Setup</a:t>
            </a:r>
            <a:endParaRPr sz="96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sz="9600"/>
              <a:t>Web Platform Functionality</a:t>
            </a:r>
            <a:endParaRPr sz="96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sz="9600"/>
              <a:t>Submission Workflow Demonstration</a:t>
            </a:r>
            <a:endParaRPr sz="96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sz="9600"/>
              <a:t>Future Work</a:t>
            </a:r>
            <a:endParaRPr sz="96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sz="9600"/>
              <a:t>Summary</a:t>
            </a:r>
            <a:endParaRPr sz="96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48" name="Google Shape;448;g349fd0542e5_0_885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6b7d41ddad_0_41"/>
          <p:cNvSpPr/>
          <p:nvPr/>
        </p:nvSpPr>
        <p:spPr>
          <a:xfrm>
            <a:off x="-9250" y="1478825"/>
            <a:ext cx="9427500" cy="462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6b7d41ddad_0_41"/>
          <p:cNvSpPr txBox="1"/>
          <p:nvPr>
            <p:ph idx="1" type="body"/>
          </p:nvPr>
        </p:nvSpPr>
        <p:spPr>
          <a:xfrm>
            <a:off x="577975" y="1686624"/>
            <a:ext cx="4995600" cy="3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2400"/>
              <a:buChar char="➔"/>
            </a:pPr>
            <a:r>
              <a:rPr lang="en-GB" sz="2400"/>
              <a:t>Create profile</a:t>
            </a:r>
            <a:endParaRPr sz="2400"/>
          </a:p>
        </p:txBody>
      </p:sp>
      <p:sp>
        <p:nvSpPr>
          <p:cNvPr id="645" name="Google Shape;645;g36b7d41ddad_0_41"/>
          <p:cNvSpPr txBox="1"/>
          <p:nvPr/>
        </p:nvSpPr>
        <p:spPr>
          <a:xfrm>
            <a:off x="485005" y="212271"/>
            <a:ext cx="813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400"/>
              <a:buFont typeface="Arial"/>
              <a:buNone/>
            </a:pPr>
            <a:r>
              <a:rPr lang="en-GB" sz="2800">
                <a:solidFill>
                  <a:srgbClr val="C61F16"/>
                </a:solidFill>
              </a:rPr>
              <a:t>Submission Workflow Demonstration</a:t>
            </a:r>
            <a:endParaRPr sz="2800">
              <a:solidFill>
                <a:srgbClr val="C61F16"/>
              </a:solidFill>
            </a:endParaRPr>
          </a:p>
        </p:txBody>
      </p:sp>
      <p:sp>
        <p:nvSpPr>
          <p:cNvPr id="646" name="Google Shape;646;g36b7d41ddad_0_41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36b7d41ddad_0_41"/>
          <p:cNvSpPr/>
          <p:nvPr/>
        </p:nvSpPr>
        <p:spPr>
          <a:xfrm>
            <a:off x="11815525" y="6536400"/>
            <a:ext cx="3768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36b7d41ddad_0_41"/>
          <p:cNvSpPr txBox="1"/>
          <p:nvPr/>
        </p:nvSpPr>
        <p:spPr>
          <a:xfrm>
            <a:off x="11815525" y="6536400"/>
            <a:ext cx="4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g36b7d41ddad_0_41"/>
          <p:cNvSpPr txBox="1"/>
          <p:nvPr>
            <p:ph idx="1" type="body"/>
          </p:nvPr>
        </p:nvSpPr>
        <p:spPr>
          <a:xfrm>
            <a:off x="577975" y="2220025"/>
            <a:ext cx="6206400" cy="65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2400"/>
              <a:buChar char="➔"/>
            </a:pPr>
            <a:r>
              <a:rPr lang="en-GB" sz="2400"/>
              <a:t>Upload data files via </a:t>
            </a:r>
            <a:r>
              <a:rPr b="1" lang="en-GB" sz="2400"/>
              <a:t>Files</a:t>
            </a:r>
            <a:r>
              <a:rPr lang="en-GB" sz="2400"/>
              <a:t> component</a:t>
            </a:r>
            <a:endParaRPr sz="2400"/>
          </a:p>
        </p:txBody>
      </p:sp>
      <p:sp>
        <p:nvSpPr>
          <p:cNvPr id="650" name="Google Shape;650;g36b7d41ddad_0_41"/>
          <p:cNvSpPr txBox="1"/>
          <p:nvPr>
            <p:ph idx="1" type="body"/>
          </p:nvPr>
        </p:nvSpPr>
        <p:spPr>
          <a:xfrm>
            <a:off x="577975" y="2829625"/>
            <a:ext cx="4995600" cy="83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2400"/>
              <a:buChar char="➔"/>
            </a:pPr>
            <a:r>
              <a:rPr lang="en-GB" sz="2400"/>
              <a:t>Go to </a:t>
            </a:r>
            <a:r>
              <a:rPr b="1" lang="en-GB" sz="2400"/>
              <a:t>Single-cell</a:t>
            </a:r>
            <a:r>
              <a:rPr lang="en-GB" sz="2400"/>
              <a:t> component</a:t>
            </a:r>
            <a:endParaRPr sz="2400"/>
          </a:p>
        </p:txBody>
      </p:sp>
      <p:grpSp>
        <p:nvGrpSpPr>
          <p:cNvPr id="651" name="Google Shape;651;g36b7d41ddad_0_41"/>
          <p:cNvGrpSpPr/>
          <p:nvPr/>
        </p:nvGrpSpPr>
        <p:grpSpPr>
          <a:xfrm>
            <a:off x="7323951" y="345275"/>
            <a:ext cx="4833237" cy="5524692"/>
            <a:chOff x="7914775" y="0"/>
            <a:chExt cx="4287825" cy="5007425"/>
          </a:xfrm>
        </p:grpSpPr>
        <p:pic>
          <p:nvPicPr>
            <p:cNvPr id="652" name="Google Shape;652;g36b7d41ddad_0_41" title="Screenshot 2025-06-30 at 11.53.50 a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14775" y="0"/>
              <a:ext cx="4287825" cy="5007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g36b7d41ddad_0_41"/>
            <p:cNvSpPr/>
            <p:nvPr/>
          </p:nvSpPr>
          <p:spPr>
            <a:xfrm>
              <a:off x="9993075" y="4517550"/>
              <a:ext cx="881700" cy="272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C61F1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g36b7d41ddad_0_41"/>
          <p:cNvSpPr txBox="1"/>
          <p:nvPr>
            <p:ph idx="1" type="body"/>
          </p:nvPr>
        </p:nvSpPr>
        <p:spPr>
          <a:xfrm>
            <a:off x="577975" y="3439225"/>
            <a:ext cx="4995600" cy="83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2400"/>
              <a:buChar char="➔"/>
            </a:pPr>
            <a:r>
              <a:rPr lang="en-GB" sz="2400"/>
              <a:t>Download</a:t>
            </a:r>
            <a:r>
              <a:rPr lang="en-GB" sz="2400"/>
              <a:t> Single-cell manifest</a:t>
            </a:r>
            <a:endParaRPr sz="2400"/>
          </a:p>
        </p:txBody>
      </p:sp>
      <p:sp>
        <p:nvSpPr>
          <p:cNvPr id="655" name="Google Shape;655;g36b7d41ddad_0_41"/>
          <p:cNvSpPr txBox="1"/>
          <p:nvPr>
            <p:ph idx="1" type="body"/>
          </p:nvPr>
        </p:nvSpPr>
        <p:spPr>
          <a:xfrm>
            <a:off x="577975" y="3972625"/>
            <a:ext cx="4995600" cy="83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2400"/>
              <a:buChar char="➔"/>
            </a:pPr>
            <a:r>
              <a:rPr lang="en-GB" sz="2400"/>
              <a:t>Fill in then upload </a:t>
            </a:r>
            <a:r>
              <a:rPr lang="en-GB" sz="2400"/>
              <a:t>completed</a:t>
            </a:r>
            <a:r>
              <a:rPr lang="en-GB" sz="2400"/>
              <a:t> manifest</a:t>
            </a:r>
            <a:endParaRPr sz="2400"/>
          </a:p>
        </p:txBody>
      </p:sp>
      <p:sp>
        <p:nvSpPr>
          <p:cNvPr id="656" name="Google Shape;656;g36b7d41ddad_0_41"/>
          <p:cNvSpPr txBox="1"/>
          <p:nvPr>
            <p:ph idx="1" type="body"/>
          </p:nvPr>
        </p:nvSpPr>
        <p:spPr>
          <a:xfrm>
            <a:off x="577975" y="4810825"/>
            <a:ext cx="4995600" cy="83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2400"/>
              <a:buChar char="➔"/>
            </a:pPr>
            <a:r>
              <a:rPr lang="en-GB" sz="2400"/>
              <a:t>Check validation result</a:t>
            </a:r>
            <a:endParaRPr sz="2400"/>
          </a:p>
        </p:txBody>
      </p:sp>
      <p:sp>
        <p:nvSpPr>
          <p:cNvPr id="657" name="Google Shape;657;g36b7d41ddad_0_41"/>
          <p:cNvSpPr txBox="1"/>
          <p:nvPr>
            <p:ph idx="1" type="body"/>
          </p:nvPr>
        </p:nvSpPr>
        <p:spPr>
          <a:xfrm>
            <a:off x="577975" y="5420425"/>
            <a:ext cx="4995600" cy="83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2400"/>
              <a:buChar char="➔"/>
            </a:pPr>
            <a:r>
              <a:rPr lang="en-GB" sz="2400"/>
              <a:t>Finish the upload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g3687cdc455a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250" y="2198450"/>
            <a:ext cx="2003349" cy="20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687cdc455a_1_9"/>
          <p:cNvSpPr txBox="1"/>
          <p:nvPr>
            <p:ph type="title"/>
          </p:nvPr>
        </p:nvSpPr>
        <p:spPr>
          <a:xfrm>
            <a:off x="541173" y="188640"/>
            <a:ext cx="1113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800"/>
              <a:buFont typeface="Arial"/>
              <a:buNone/>
            </a:pPr>
            <a:r>
              <a:rPr lang="en-GB"/>
              <a:t>Resources &amp; Support</a:t>
            </a:r>
            <a:endParaRPr/>
          </a:p>
        </p:txBody>
      </p:sp>
      <p:sp>
        <p:nvSpPr>
          <p:cNvPr id="664" name="Google Shape;664;g3687cdc455a_1_9"/>
          <p:cNvSpPr txBox="1"/>
          <p:nvPr>
            <p:ph idx="1" type="body"/>
          </p:nvPr>
        </p:nvSpPr>
        <p:spPr>
          <a:xfrm>
            <a:off x="5165700" y="1600275"/>
            <a:ext cx="52971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4E515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https://copo-project.org</a:t>
            </a:r>
            <a:endParaRPr sz="2400"/>
          </a:p>
        </p:txBody>
      </p:sp>
      <p:sp>
        <p:nvSpPr>
          <p:cNvPr id="665" name="Google Shape;665;g3687cdc455a_1_9"/>
          <p:cNvSpPr/>
          <p:nvPr/>
        </p:nvSpPr>
        <p:spPr>
          <a:xfrm>
            <a:off x="11742150" y="6536400"/>
            <a:ext cx="4497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3687cdc455a_1_9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g3687cdc455a_1_9"/>
          <p:cNvSpPr txBox="1"/>
          <p:nvPr>
            <p:ph idx="1" type="body"/>
          </p:nvPr>
        </p:nvSpPr>
        <p:spPr>
          <a:xfrm>
            <a:off x="5705875" y="2901725"/>
            <a:ext cx="36003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 u="sng">
                <a:solidFill>
                  <a:srgbClr val="4E515A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ei.copo@earlham.ac.uk</a:t>
            </a:r>
            <a:endParaRPr sz="2400">
              <a:solidFill>
                <a:srgbClr val="4E515A"/>
              </a:solidFill>
            </a:endParaRPr>
          </a:p>
        </p:txBody>
      </p:sp>
      <p:pic>
        <p:nvPicPr>
          <p:cNvPr id="668" name="Google Shape;668;g3687cdc455a_1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9025" y="4118200"/>
            <a:ext cx="2895025" cy="1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3687cdc455a_1_9"/>
          <p:cNvSpPr txBox="1"/>
          <p:nvPr>
            <p:ph idx="1" type="body"/>
          </p:nvPr>
        </p:nvSpPr>
        <p:spPr>
          <a:xfrm>
            <a:off x="5209275" y="4444275"/>
            <a:ext cx="62118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2400" u="sng">
                <a:solidFill>
                  <a:srgbClr val="4E515A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https://copo-docs.readthedocs.io/en/latest/submissions/single-cell-submissions.html</a:t>
            </a:r>
            <a:endParaRPr sz="2400">
              <a:solidFill>
                <a:srgbClr val="4E515A"/>
              </a:solidFill>
            </a:endParaRPr>
          </a:p>
        </p:txBody>
      </p:sp>
      <p:pic>
        <p:nvPicPr>
          <p:cNvPr id="670" name="Google Shape;670;g3687cdc455a_1_9" title="website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3150" y="926200"/>
            <a:ext cx="1509550" cy="15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49fd0542e5_2_75"/>
          <p:cNvSpPr txBox="1"/>
          <p:nvPr>
            <p:ph type="title"/>
          </p:nvPr>
        </p:nvSpPr>
        <p:spPr>
          <a:xfrm>
            <a:off x="541173" y="188640"/>
            <a:ext cx="111372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677" name="Google Shape;677;g349fd0542e5_2_75"/>
          <p:cNvSpPr txBox="1"/>
          <p:nvPr>
            <p:ph idx="1" type="body"/>
          </p:nvPr>
        </p:nvSpPr>
        <p:spPr>
          <a:xfrm>
            <a:off x="527375" y="1027575"/>
            <a:ext cx="11137200" cy="25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➔"/>
            </a:pPr>
            <a:r>
              <a:rPr b="1" lang="en-GB" sz="2400"/>
              <a:t>Extend support for REMBI image data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COPO will apply the same flexible metadata configuration used for single-cell metadata to support Recommended Metadata for Biological Images (REMBI)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Enabling structured, standards-based submission of imaging datasets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Submit image data to </a:t>
            </a:r>
            <a:r>
              <a:rPr lang="en-GB" sz="2400"/>
              <a:t>Zenodo and </a:t>
            </a:r>
            <a:r>
              <a:rPr lang="en-GB" sz="2400"/>
              <a:t>Bioimage Archive if RestAPI is ready </a:t>
            </a:r>
            <a:endParaRPr sz="2400"/>
          </a:p>
        </p:txBody>
      </p:sp>
      <p:sp>
        <p:nvSpPr>
          <p:cNvPr id="678" name="Google Shape;678;g349fd0542e5_2_75"/>
          <p:cNvSpPr txBox="1"/>
          <p:nvPr>
            <p:ph idx="1" type="body"/>
          </p:nvPr>
        </p:nvSpPr>
        <p:spPr>
          <a:xfrm>
            <a:off x="527375" y="3846975"/>
            <a:ext cx="11137200" cy="21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➔"/>
            </a:pPr>
            <a:r>
              <a:rPr b="1" lang="en-GB" sz="2400"/>
              <a:t>DOI integration for metadata snapshots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Create a DOI on demand and make a snapshot of a study at the same time, linking the metadata record with a persistent identifier.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Retrieve versioned snapshots of metadata at study level 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Ensure traceability and citation of specific metadata states</a:t>
            </a:r>
            <a:endParaRPr sz="2400"/>
          </a:p>
        </p:txBody>
      </p:sp>
      <p:sp>
        <p:nvSpPr>
          <p:cNvPr id="679" name="Google Shape;679;g349fd0542e5_2_75"/>
          <p:cNvSpPr/>
          <p:nvPr/>
        </p:nvSpPr>
        <p:spPr>
          <a:xfrm>
            <a:off x="11815525" y="6536400"/>
            <a:ext cx="3768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g349fd0542e5_2_75"/>
          <p:cNvSpPr txBox="1"/>
          <p:nvPr/>
        </p:nvSpPr>
        <p:spPr>
          <a:xfrm>
            <a:off x="11815525" y="6536400"/>
            <a:ext cx="4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g349fd0542e5_2_75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49fd0542e5_2_83"/>
          <p:cNvSpPr txBox="1"/>
          <p:nvPr>
            <p:ph idx="1" type="body"/>
          </p:nvPr>
        </p:nvSpPr>
        <p:spPr>
          <a:xfrm>
            <a:off x="527375" y="1128350"/>
            <a:ext cx="111372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COPO supports Single-cell and Spatial Transcriptomics metadata submissions (e.g., scRNA-Seq, ST-FISH, ST-Seq).</a:t>
            </a: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Metadata submission uses recognised community standards, such as DwC, MIxS, and FAANG.</a:t>
            </a: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S</a:t>
            </a:r>
            <a:r>
              <a:rPr lang="en-GB" sz="2400"/>
              <a:t>ingle-cell configuration is flexible and user-driven, easy to customise metadata structures - add fields, modify components and build manifests to fit diverse data types.</a:t>
            </a: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COPO</a:t>
            </a:r>
            <a:r>
              <a:rPr lang="en-GB" sz="2400"/>
              <a:t> supports submission to </a:t>
            </a:r>
            <a:r>
              <a:rPr lang="en-GB" sz="2400"/>
              <a:t>public repositories like ENA and </a:t>
            </a:r>
            <a:r>
              <a:rPr lang="en-GB" sz="2400"/>
              <a:t>Zenodo</a:t>
            </a:r>
            <a:endParaRPr sz="2400"/>
          </a:p>
        </p:txBody>
      </p:sp>
      <p:sp>
        <p:nvSpPr>
          <p:cNvPr id="688" name="Google Shape;688;g349fd0542e5_2_83"/>
          <p:cNvSpPr txBox="1"/>
          <p:nvPr/>
        </p:nvSpPr>
        <p:spPr>
          <a:xfrm>
            <a:off x="485005" y="212271"/>
            <a:ext cx="813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rgbClr val="C61F16"/>
                </a:solidFill>
              </a:rPr>
              <a:t>Summary</a:t>
            </a:r>
            <a:endParaRPr sz="2800">
              <a:solidFill>
                <a:srgbClr val="C61F16"/>
              </a:solidFill>
            </a:endParaRPr>
          </a:p>
        </p:txBody>
      </p:sp>
      <p:sp>
        <p:nvSpPr>
          <p:cNvPr id="689" name="Google Shape;689;g349fd0542e5_2_83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349fd0542e5_2_83"/>
          <p:cNvSpPr/>
          <p:nvPr/>
        </p:nvSpPr>
        <p:spPr>
          <a:xfrm>
            <a:off x="11815525" y="6536400"/>
            <a:ext cx="3768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g349fd0542e5_2_83"/>
          <p:cNvSpPr txBox="1"/>
          <p:nvPr/>
        </p:nvSpPr>
        <p:spPr>
          <a:xfrm>
            <a:off x="11815525" y="6536400"/>
            <a:ext cx="4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49fd0542e5_0_20"/>
          <p:cNvSpPr txBox="1"/>
          <p:nvPr>
            <p:ph idx="1" type="body"/>
          </p:nvPr>
        </p:nvSpPr>
        <p:spPr>
          <a:xfrm>
            <a:off x="719402" y="2550425"/>
            <a:ext cx="2141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Seanna McTaggart</a:t>
            </a:r>
            <a:endParaRPr/>
          </a:p>
        </p:txBody>
      </p:sp>
      <p:sp>
        <p:nvSpPr>
          <p:cNvPr id="698" name="Google Shape;698;g349fd0542e5_0_20"/>
          <p:cNvSpPr txBox="1"/>
          <p:nvPr>
            <p:ph idx="2" type="body"/>
          </p:nvPr>
        </p:nvSpPr>
        <p:spPr>
          <a:xfrm>
            <a:off x="719403" y="2910025"/>
            <a:ext cx="1929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Wilfried Haerty</a:t>
            </a:r>
            <a:endParaRPr/>
          </a:p>
        </p:txBody>
      </p:sp>
      <p:sp>
        <p:nvSpPr>
          <p:cNvPr id="699" name="Google Shape;699;g349fd0542e5_0_20"/>
          <p:cNvSpPr txBox="1"/>
          <p:nvPr>
            <p:ph idx="3" type="body"/>
          </p:nvPr>
        </p:nvSpPr>
        <p:spPr>
          <a:xfrm>
            <a:off x="719404" y="2118375"/>
            <a:ext cx="5664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6710"/>
              <a:buNone/>
            </a:pPr>
            <a:r>
              <a:rPr lang="en-GB" sz="1564"/>
              <a:t>Earlham Institute</a:t>
            </a:r>
            <a:endParaRPr sz="156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700" name="Google Shape;700;g349fd0542e5_0_20"/>
          <p:cNvSpPr txBox="1"/>
          <p:nvPr>
            <p:ph idx="4" type="body"/>
          </p:nvPr>
        </p:nvSpPr>
        <p:spPr>
          <a:xfrm>
            <a:off x="719400" y="3270500"/>
            <a:ext cx="186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Tom Paine</a:t>
            </a:r>
            <a:endParaRPr/>
          </a:p>
        </p:txBody>
      </p:sp>
      <p:sp>
        <p:nvSpPr>
          <p:cNvPr id="701" name="Google Shape;701;g349fd0542e5_0_20"/>
          <p:cNvSpPr txBox="1"/>
          <p:nvPr/>
        </p:nvSpPr>
        <p:spPr>
          <a:xfrm>
            <a:off x="719403" y="3918571"/>
            <a:ext cx="56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Acknowledgements</a:t>
            </a:r>
            <a:endParaRPr/>
          </a:p>
        </p:txBody>
      </p:sp>
      <p:sp>
        <p:nvSpPr>
          <p:cNvPr id="702" name="Google Shape;702;g349fd0542e5_0_20"/>
          <p:cNvSpPr txBox="1"/>
          <p:nvPr/>
        </p:nvSpPr>
        <p:spPr>
          <a:xfrm>
            <a:off x="719400" y="4182575"/>
            <a:ext cx="5790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work is supported by the Biotechnology and Biological Sciences Research Council (BBSRC), part of UK Research and Innovation, through the Core Capability Grant BB/CCG2220/1 and Cellular Genomics (CELLGEN) Grant BBS/E/ER/230001A at the Earlham Institute.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ite text on a black background&#10;&#10;Description automatically generated" id="703" name="Google Shape;703;g349fd0542e5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6164" y="6199118"/>
            <a:ext cx="1339011" cy="39418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349fd0542e5_0_20"/>
          <p:cNvSpPr txBox="1"/>
          <p:nvPr>
            <p:ph idx="1" type="body"/>
          </p:nvPr>
        </p:nvSpPr>
        <p:spPr>
          <a:xfrm>
            <a:off x="719404" y="797822"/>
            <a:ext cx="566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Felix Shaw</a:t>
            </a:r>
            <a:endParaRPr/>
          </a:p>
        </p:txBody>
      </p:sp>
      <p:sp>
        <p:nvSpPr>
          <p:cNvPr id="705" name="Google Shape;705;g349fd0542e5_0_20"/>
          <p:cNvSpPr txBox="1"/>
          <p:nvPr>
            <p:ph idx="2" type="body"/>
          </p:nvPr>
        </p:nvSpPr>
        <p:spPr>
          <a:xfrm>
            <a:off x="719404" y="1157415"/>
            <a:ext cx="56646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Irene Papatheodorou</a:t>
            </a:r>
            <a:endParaRPr/>
          </a:p>
        </p:txBody>
      </p:sp>
      <p:sp>
        <p:nvSpPr>
          <p:cNvPr id="706" name="Google Shape;706;g349fd0542e5_0_20"/>
          <p:cNvSpPr txBox="1"/>
          <p:nvPr>
            <p:ph idx="3" type="body"/>
          </p:nvPr>
        </p:nvSpPr>
        <p:spPr>
          <a:xfrm>
            <a:off x="719404" y="365775"/>
            <a:ext cx="5664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/>
              <a:t>Data Science Group</a:t>
            </a:r>
            <a:endParaRPr sz="1000"/>
          </a:p>
        </p:txBody>
      </p:sp>
      <p:sp>
        <p:nvSpPr>
          <p:cNvPr id="707" name="Google Shape;707;g349fd0542e5_0_20"/>
          <p:cNvSpPr txBox="1"/>
          <p:nvPr>
            <p:ph idx="1" type="body"/>
          </p:nvPr>
        </p:nvSpPr>
        <p:spPr>
          <a:xfrm>
            <a:off x="4300804" y="797822"/>
            <a:ext cx="566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Joana Paupério</a:t>
            </a:r>
            <a:endParaRPr/>
          </a:p>
        </p:txBody>
      </p:sp>
      <p:sp>
        <p:nvSpPr>
          <p:cNvPr id="708" name="Google Shape;708;g349fd0542e5_0_20"/>
          <p:cNvSpPr txBox="1"/>
          <p:nvPr>
            <p:ph idx="2" type="body"/>
          </p:nvPr>
        </p:nvSpPr>
        <p:spPr>
          <a:xfrm>
            <a:off x="4300804" y="1157415"/>
            <a:ext cx="56646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Peter Woollard</a:t>
            </a:r>
            <a:endParaRPr/>
          </a:p>
        </p:txBody>
      </p:sp>
      <p:sp>
        <p:nvSpPr>
          <p:cNvPr id="709" name="Google Shape;709;g349fd0542e5_0_20"/>
          <p:cNvSpPr txBox="1"/>
          <p:nvPr>
            <p:ph idx="3" type="body"/>
          </p:nvPr>
        </p:nvSpPr>
        <p:spPr>
          <a:xfrm>
            <a:off x="4300804" y="365775"/>
            <a:ext cx="5664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/>
              <a:t>European Nucleotide Archive</a:t>
            </a:r>
            <a:endParaRPr sz="1000"/>
          </a:p>
        </p:txBody>
      </p:sp>
      <p:sp>
        <p:nvSpPr>
          <p:cNvPr id="710" name="Google Shape;710;g349fd0542e5_0_20"/>
          <p:cNvSpPr txBox="1"/>
          <p:nvPr>
            <p:ph idx="1" type="body"/>
          </p:nvPr>
        </p:nvSpPr>
        <p:spPr>
          <a:xfrm>
            <a:off x="2624402" y="2550425"/>
            <a:ext cx="2141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Vanda Knitlhoffer</a:t>
            </a:r>
            <a:endParaRPr/>
          </a:p>
        </p:txBody>
      </p:sp>
      <p:sp>
        <p:nvSpPr>
          <p:cNvPr id="711" name="Google Shape;711;g349fd0542e5_0_20"/>
          <p:cNvSpPr txBox="1"/>
          <p:nvPr>
            <p:ph idx="1" type="body"/>
          </p:nvPr>
        </p:nvSpPr>
        <p:spPr>
          <a:xfrm>
            <a:off x="2624402" y="2931425"/>
            <a:ext cx="2141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Ashley Lister</a:t>
            </a:r>
            <a:endParaRPr/>
          </a:p>
        </p:txBody>
      </p:sp>
      <p:sp>
        <p:nvSpPr>
          <p:cNvPr id="712" name="Google Shape;712;g349fd0542e5_0_20"/>
          <p:cNvSpPr txBox="1"/>
          <p:nvPr>
            <p:ph idx="1" type="body"/>
          </p:nvPr>
        </p:nvSpPr>
        <p:spPr>
          <a:xfrm>
            <a:off x="2624400" y="3278850"/>
            <a:ext cx="214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Ian McCauley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9fd0542e5_2_0"/>
          <p:cNvSpPr txBox="1"/>
          <p:nvPr>
            <p:ph type="title"/>
          </p:nvPr>
        </p:nvSpPr>
        <p:spPr>
          <a:xfrm>
            <a:off x="541173" y="264840"/>
            <a:ext cx="111372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 and Background</a:t>
            </a:r>
            <a:endParaRPr/>
          </a:p>
        </p:txBody>
      </p:sp>
      <p:sp>
        <p:nvSpPr>
          <p:cNvPr id="455" name="Google Shape;455;g349fd0542e5_2_0"/>
          <p:cNvSpPr txBox="1"/>
          <p:nvPr>
            <p:ph idx="1" type="body"/>
          </p:nvPr>
        </p:nvSpPr>
        <p:spPr>
          <a:xfrm>
            <a:off x="527375" y="1160575"/>
            <a:ext cx="11137200" cy="500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GB" sz="2400"/>
              <a:t> Collaborative OPen Omics (</a:t>
            </a:r>
            <a:r>
              <a:rPr b="1" lang="en-GB" sz="2400"/>
              <a:t>COPO)’s mission</a:t>
            </a:r>
            <a:endParaRPr b="1" sz="2400"/>
          </a:p>
          <a:p>
            <a:pPr indent="-381000" lvl="0" marL="914400" rtl="0" algn="l"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Provide a </a:t>
            </a:r>
            <a:r>
              <a:rPr lang="en-GB" sz="2400"/>
              <a:t>platform</a:t>
            </a:r>
            <a:r>
              <a:rPr lang="en-GB" sz="2400"/>
              <a:t> to record collected data for a manifest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Validate submitted metadata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Broker omics data such as samples, reads, sequence annotations, assemblies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Simplify</a:t>
            </a:r>
            <a:r>
              <a:rPr lang="en-GB" sz="2400"/>
              <a:t> </a:t>
            </a:r>
            <a:r>
              <a:rPr lang="en-GB" sz="2400"/>
              <a:t>metadata and data files</a:t>
            </a:r>
            <a:r>
              <a:rPr lang="en-GB" sz="2400"/>
              <a:t> submission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Ensure data is Findable, Accessible, Interoperable, Reproducibility (FAIR)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GB" sz="2400"/>
              <a:t> </a:t>
            </a:r>
            <a:r>
              <a:rPr b="1" lang="en-GB" sz="2400"/>
              <a:t>Why? </a:t>
            </a:r>
            <a:endParaRPr b="1" sz="2400"/>
          </a:p>
          <a:p>
            <a:pPr indent="-381000" lvl="0" marL="914400" rtl="0" algn="l"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Make </a:t>
            </a:r>
            <a:r>
              <a:rPr lang="en-GB" sz="2400"/>
              <a:t>metadata</a:t>
            </a:r>
            <a:r>
              <a:rPr lang="en-GB" sz="2400"/>
              <a:t> and data submission easier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Improve data sharing</a:t>
            </a:r>
            <a:endParaRPr sz="2400"/>
          </a:p>
        </p:txBody>
      </p:sp>
      <p:sp>
        <p:nvSpPr>
          <p:cNvPr id="456" name="Google Shape;456;g349fd0542e5_2_0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349fd0542e5_2_0"/>
          <p:cNvSpPr/>
          <p:nvPr/>
        </p:nvSpPr>
        <p:spPr>
          <a:xfrm>
            <a:off x="11870401" y="6536401"/>
            <a:ext cx="3216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349fd0542e5_2_0"/>
          <p:cNvSpPr txBox="1"/>
          <p:nvPr/>
        </p:nvSpPr>
        <p:spPr>
          <a:xfrm>
            <a:off x="11884689" y="6536401"/>
            <a:ext cx="18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6973816ec9_0_1"/>
          <p:cNvSpPr txBox="1"/>
          <p:nvPr>
            <p:ph idx="2" type="body"/>
          </p:nvPr>
        </p:nvSpPr>
        <p:spPr>
          <a:xfrm>
            <a:off x="527375" y="1170825"/>
            <a:ext cx="10960500" cy="4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●"/>
            </a:pPr>
            <a:r>
              <a:rPr lang="en-GB"/>
              <a:t>Support</a:t>
            </a:r>
            <a:r>
              <a:rPr lang="en-GB"/>
              <a:t> for:</a:t>
            </a:r>
            <a:endParaRPr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-"/>
            </a:pPr>
            <a:r>
              <a:rPr lang="en-GB"/>
              <a:t>Single-cell RNA-Seq (scRNA-Seq)</a:t>
            </a:r>
            <a:endParaRPr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-"/>
            </a:pPr>
            <a:r>
              <a:rPr lang="en-GB"/>
              <a:t>Spatial Transcriptomics (</a:t>
            </a:r>
            <a:r>
              <a:rPr lang="en-GB"/>
              <a:t>ST-Seq, ST-FISH</a:t>
            </a:r>
            <a:r>
              <a:rPr lang="en-GB"/>
              <a:t>) (under review)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●"/>
            </a:pPr>
            <a:r>
              <a:rPr lang="en-GB"/>
              <a:t>Configurable and single source of configuration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●"/>
            </a:pPr>
            <a:r>
              <a:rPr lang="en-GB"/>
              <a:t>Metadata mapped to schemas for single-cell:</a:t>
            </a:r>
            <a:endParaRPr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Char char="-"/>
            </a:pPr>
            <a:r>
              <a:rPr lang="en-GB"/>
              <a:t>Darwin Core (DwC)</a:t>
            </a:r>
            <a:endParaRPr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Char char="-"/>
            </a:pPr>
            <a:r>
              <a:rPr lang="en-GB"/>
              <a:t>Minimum Information about any (x) Sequence (MIxS)</a:t>
            </a:r>
            <a:endParaRPr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Char char="-"/>
            </a:pPr>
            <a:r>
              <a:rPr lang="en-GB"/>
              <a:t>Functional Annotation of Animal Genomes (FAANG)</a:t>
            </a:r>
            <a:endParaRPr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Char char="-"/>
            </a:pPr>
            <a:r>
              <a:rPr lang="en-GB"/>
              <a:t>Tree of Life (ToL)</a:t>
            </a:r>
            <a:endParaRPr/>
          </a:p>
        </p:txBody>
      </p:sp>
      <p:sp>
        <p:nvSpPr>
          <p:cNvPr id="464" name="Google Shape;464;g36973816ec9_0_1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36973816ec9_0_1"/>
          <p:cNvSpPr txBox="1"/>
          <p:nvPr/>
        </p:nvSpPr>
        <p:spPr>
          <a:xfrm>
            <a:off x="485005" y="288471"/>
            <a:ext cx="813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400"/>
              <a:buFont typeface="Arial"/>
              <a:buNone/>
            </a:pPr>
            <a:r>
              <a:rPr lang="en-GB" sz="2800">
                <a:solidFill>
                  <a:srgbClr val="C61F16"/>
                </a:solidFill>
              </a:rPr>
              <a:t>New Brokering Capabilities</a:t>
            </a:r>
            <a:endParaRPr sz="2800">
              <a:solidFill>
                <a:srgbClr val="C61F1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C61F16"/>
              </a:solidFill>
            </a:endParaRPr>
          </a:p>
        </p:txBody>
      </p:sp>
      <p:sp>
        <p:nvSpPr>
          <p:cNvPr id="466" name="Google Shape;466;g36973816ec9_0_1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36973816ec9_0_1"/>
          <p:cNvSpPr/>
          <p:nvPr/>
        </p:nvSpPr>
        <p:spPr>
          <a:xfrm>
            <a:off x="11870401" y="6536401"/>
            <a:ext cx="3216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36973816ec9_0_1"/>
          <p:cNvSpPr txBox="1"/>
          <p:nvPr/>
        </p:nvSpPr>
        <p:spPr>
          <a:xfrm>
            <a:off x="11884689" y="6536401"/>
            <a:ext cx="18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a67fc6de3_0_75"/>
          <p:cNvSpPr txBox="1"/>
          <p:nvPr>
            <p:ph idx="2" type="body"/>
          </p:nvPr>
        </p:nvSpPr>
        <p:spPr>
          <a:xfrm>
            <a:off x="527375" y="1170825"/>
            <a:ext cx="10960500" cy="4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●"/>
            </a:pPr>
            <a:r>
              <a:rPr lang="en-GB"/>
              <a:t>Fields derived from existing data sources to reflect what’s collected in single-cell and spatial transcriptomics experiments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Roboto"/>
              <a:buChar char="●"/>
            </a:pPr>
            <a:r>
              <a:rPr lang="en-GB"/>
              <a:t>Validate and store any type of manifests as long as they follow the manifest setup guideline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Roboto"/>
              <a:buChar char="●"/>
            </a:pPr>
            <a:r>
              <a:rPr lang="en-GB"/>
              <a:t>Separate sample metadata from existing READ submission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●"/>
            </a:pPr>
            <a:r>
              <a:rPr lang="en-GB"/>
              <a:t>Direct brokering to Zenodo</a:t>
            </a:r>
            <a:endParaRPr/>
          </a:p>
        </p:txBody>
      </p:sp>
      <p:sp>
        <p:nvSpPr>
          <p:cNvPr id="474" name="Google Shape;474;g36a67fc6de3_0_75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36a67fc6de3_0_75"/>
          <p:cNvSpPr txBox="1"/>
          <p:nvPr/>
        </p:nvSpPr>
        <p:spPr>
          <a:xfrm>
            <a:off x="485005" y="288471"/>
            <a:ext cx="813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400"/>
              <a:buFont typeface="Arial"/>
              <a:buNone/>
            </a:pPr>
            <a:r>
              <a:rPr lang="en-GB" sz="2800">
                <a:solidFill>
                  <a:srgbClr val="C61F16"/>
                </a:solidFill>
              </a:rPr>
              <a:t>New Brokering Capabilities</a:t>
            </a:r>
            <a:endParaRPr sz="2800">
              <a:solidFill>
                <a:srgbClr val="C61F1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1F16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C61F16"/>
              </a:solidFill>
            </a:endParaRPr>
          </a:p>
        </p:txBody>
      </p:sp>
      <p:sp>
        <p:nvSpPr>
          <p:cNvPr id="476" name="Google Shape;476;g36a67fc6de3_0_75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36a67fc6de3_0_75"/>
          <p:cNvSpPr/>
          <p:nvPr/>
        </p:nvSpPr>
        <p:spPr>
          <a:xfrm>
            <a:off x="11870401" y="6536401"/>
            <a:ext cx="3216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36a67fc6de3_0_75"/>
          <p:cNvSpPr txBox="1"/>
          <p:nvPr/>
        </p:nvSpPr>
        <p:spPr>
          <a:xfrm>
            <a:off x="11884689" y="6536401"/>
            <a:ext cx="18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b7d41ddad_0_107"/>
          <p:cNvSpPr txBox="1"/>
          <p:nvPr/>
        </p:nvSpPr>
        <p:spPr>
          <a:xfrm>
            <a:off x="485005" y="288471"/>
            <a:ext cx="813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rgbClr val="C61F16"/>
                </a:solidFill>
              </a:rPr>
              <a:t>Manifest Setup</a:t>
            </a:r>
            <a:endParaRPr sz="2800">
              <a:solidFill>
                <a:srgbClr val="C61F16"/>
              </a:solidFill>
            </a:endParaRPr>
          </a:p>
        </p:txBody>
      </p:sp>
      <p:sp>
        <p:nvSpPr>
          <p:cNvPr id="485" name="Google Shape;485;g36b7d41ddad_0_107"/>
          <p:cNvSpPr/>
          <p:nvPr/>
        </p:nvSpPr>
        <p:spPr>
          <a:xfrm>
            <a:off x="581716" y="812469"/>
            <a:ext cx="422400" cy="45600"/>
          </a:xfrm>
          <a:prstGeom prst="rect">
            <a:avLst/>
          </a:prstGeom>
          <a:solidFill>
            <a:srgbClr val="C61F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E51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36b7d41ddad_0_107"/>
          <p:cNvSpPr/>
          <p:nvPr/>
        </p:nvSpPr>
        <p:spPr>
          <a:xfrm>
            <a:off x="11870401" y="6536401"/>
            <a:ext cx="3216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36b7d41ddad_0_107"/>
          <p:cNvSpPr txBox="1"/>
          <p:nvPr/>
        </p:nvSpPr>
        <p:spPr>
          <a:xfrm>
            <a:off x="11884689" y="6536401"/>
            <a:ext cx="18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8" name="Google Shape;488;g36b7d41ddad_0_107" title="Screenshot 2025-06-30 at 12.47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125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973816ec9_0_67"/>
          <p:cNvSpPr txBox="1"/>
          <p:nvPr>
            <p:ph idx="1" type="body"/>
          </p:nvPr>
        </p:nvSpPr>
        <p:spPr>
          <a:xfrm>
            <a:off x="541175" y="1817075"/>
            <a:ext cx="4912500" cy="11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GB" sz="2400"/>
              <a:t>ENA sample checklists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Char char="-"/>
            </a:pPr>
            <a:r>
              <a:rPr lang="en-GB" sz="2400"/>
              <a:t>Consists mainly of MIxS standard</a:t>
            </a:r>
            <a:endParaRPr sz="2400"/>
          </a:p>
        </p:txBody>
      </p:sp>
      <p:sp>
        <p:nvSpPr>
          <p:cNvPr id="495" name="Google Shape;495;g36973816ec9_0_67"/>
          <p:cNvSpPr txBox="1"/>
          <p:nvPr/>
        </p:nvSpPr>
        <p:spPr>
          <a:xfrm>
            <a:off x="485005" y="288471"/>
            <a:ext cx="813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rgbClr val="C61F16"/>
                </a:solidFill>
              </a:rPr>
              <a:t>Sample manifest</a:t>
            </a:r>
            <a:endParaRPr sz="2800">
              <a:solidFill>
                <a:srgbClr val="C61F16"/>
              </a:solidFill>
            </a:endParaRPr>
          </a:p>
        </p:txBody>
      </p:sp>
      <p:sp>
        <p:nvSpPr>
          <p:cNvPr id="496" name="Google Shape;496;g36973816ec9_0_67"/>
          <p:cNvSpPr/>
          <p:nvPr/>
        </p:nvSpPr>
        <p:spPr>
          <a:xfrm>
            <a:off x="11870401" y="6536401"/>
            <a:ext cx="3216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36973816ec9_0_67"/>
          <p:cNvSpPr txBox="1"/>
          <p:nvPr/>
        </p:nvSpPr>
        <p:spPr>
          <a:xfrm>
            <a:off x="11884689" y="6536401"/>
            <a:ext cx="18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8" name="Google Shape;498;g36973816ec9_0_67" title="Screenshot 2025-06-30 at 11.19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775" y="0"/>
            <a:ext cx="65612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6b7d41ddad_0_123"/>
          <p:cNvSpPr txBox="1"/>
          <p:nvPr/>
        </p:nvSpPr>
        <p:spPr>
          <a:xfrm>
            <a:off x="485005" y="288471"/>
            <a:ext cx="813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rgbClr val="C61F16"/>
                </a:solidFill>
              </a:rPr>
              <a:t>Sample manifest</a:t>
            </a:r>
            <a:endParaRPr sz="2800">
              <a:solidFill>
                <a:srgbClr val="C61F16"/>
              </a:solidFill>
            </a:endParaRPr>
          </a:p>
        </p:txBody>
      </p:sp>
      <p:sp>
        <p:nvSpPr>
          <p:cNvPr id="505" name="Google Shape;505;g36b7d41ddad_0_123"/>
          <p:cNvSpPr/>
          <p:nvPr/>
        </p:nvSpPr>
        <p:spPr>
          <a:xfrm>
            <a:off x="11870401" y="6536401"/>
            <a:ext cx="3216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36b7d41ddad_0_123"/>
          <p:cNvSpPr txBox="1"/>
          <p:nvPr/>
        </p:nvSpPr>
        <p:spPr>
          <a:xfrm>
            <a:off x="11884689" y="6536401"/>
            <a:ext cx="18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g36b7d41ddad_0_123"/>
          <p:cNvSpPr txBox="1"/>
          <p:nvPr>
            <p:ph idx="1" type="body"/>
          </p:nvPr>
        </p:nvSpPr>
        <p:spPr>
          <a:xfrm>
            <a:off x="541175" y="1480450"/>
            <a:ext cx="4912500" cy="93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GB" sz="2400"/>
              <a:t>DwC sample checklist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GB" sz="2400"/>
              <a:t>FAANG sample checklist</a:t>
            </a:r>
            <a:endParaRPr sz="2400"/>
          </a:p>
        </p:txBody>
      </p:sp>
      <p:pic>
        <p:nvPicPr>
          <p:cNvPr id="508" name="Google Shape;508;g36b7d41ddad_0_123" title="Screenshot 2025-06-30 at 12.56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050" y="288475"/>
            <a:ext cx="6924951" cy="656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36b7d41ddad_0_123" title="Screenshot 2025-06-30 at 1.06.0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52250"/>
            <a:ext cx="12148449" cy="34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6973816ec9_0_18"/>
          <p:cNvSpPr txBox="1"/>
          <p:nvPr>
            <p:ph type="title"/>
          </p:nvPr>
        </p:nvSpPr>
        <p:spPr>
          <a:xfrm>
            <a:off x="541175" y="188646"/>
            <a:ext cx="11137200" cy="68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Single-cell Manifest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g36973816ec9_0_18"/>
          <p:cNvSpPr/>
          <p:nvPr/>
        </p:nvSpPr>
        <p:spPr>
          <a:xfrm>
            <a:off x="11870401" y="6536401"/>
            <a:ext cx="321600" cy="3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36973816ec9_0_18"/>
          <p:cNvSpPr txBox="1"/>
          <p:nvPr/>
        </p:nvSpPr>
        <p:spPr>
          <a:xfrm>
            <a:off x="11884689" y="6536401"/>
            <a:ext cx="18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8" name="Google Shape;518;g36973816ec9_0_18" title="Screenshot 2025-06-30 at 12.18.51 pm.png"/>
          <p:cNvPicPr preferRelativeResize="0"/>
          <p:nvPr/>
        </p:nvPicPr>
        <p:blipFill rotWithShape="1">
          <a:blip r:embed="rId3">
            <a:alphaModFix/>
          </a:blip>
          <a:srcRect b="38571" l="0" r="0" t="0"/>
          <a:stretch/>
        </p:blipFill>
        <p:spPr>
          <a:xfrm>
            <a:off x="1048925" y="1088550"/>
            <a:ext cx="10442501" cy="42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36973816ec9_0_18" title="Screenshot 2025-06-30 at 12.22.4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5" y="1560250"/>
            <a:ext cx="12178227" cy="37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36973816ec9_0_18" title="Screenshot 2025-06-30 at 12.23.0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75" y="1336725"/>
            <a:ext cx="12039598" cy="39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36973816ec9_0_18" title="Screenshot 2025-06-30 at 12.23.22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75" y="1331653"/>
            <a:ext cx="12192000" cy="398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2016-07-14T08:49:53Z</dcterms:created>
  <dc:creator>Tom Howell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0x01010093E5713777A82E4DB371E522ADAEE77D</vt:lpwstr>
  </property>
</Properties>
</file>